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302" r:id="rId2"/>
    <p:sldId id="352" r:id="rId3"/>
    <p:sldId id="300" r:id="rId4"/>
    <p:sldId id="303" r:id="rId5"/>
    <p:sldId id="304" r:id="rId6"/>
    <p:sldId id="364" r:id="rId7"/>
    <p:sldId id="301" r:id="rId8"/>
    <p:sldId id="307" r:id="rId9"/>
    <p:sldId id="308" r:id="rId10"/>
    <p:sldId id="360" r:id="rId11"/>
    <p:sldId id="305" r:id="rId12"/>
    <p:sldId id="306" r:id="rId13"/>
    <p:sldId id="309" r:id="rId14"/>
    <p:sldId id="310" r:id="rId15"/>
    <p:sldId id="311" r:id="rId16"/>
    <p:sldId id="359" r:id="rId17"/>
    <p:sldId id="343" r:id="rId18"/>
    <p:sldId id="348" r:id="rId19"/>
    <p:sldId id="344" r:id="rId20"/>
    <p:sldId id="345" r:id="rId21"/>
    <p:sldId id="346" r:id="rId22"/>
    <p:sldId id="347" r:id="rId23"/>
    <p:sldId id="349" r:id="rId24"/>
    <p:sldId id="313" r:id="rId25"/>
    <p:sldId id="341" r:id="rId26"/>
    <p:sldId id="314" r:id="rId27"/>
    <p:sldId id="315" r:id="rId28"/>
    <p:sldId id="366" r:id="rId29"/>
    <p:sldId id="316" r:id="rId30"/>
    <p:sldId id="356" r:id="rId31"/>
    <p:sldId id="357" r:id="rId32"/>
    <p:sldId id="361" r:id="rId33"/>
    <p:sldId id="362" r:id="rId34"/>
    <p:sldId id="363" r:id="rId35"/>
    <p:sldId id="365" r:id="rId36"/>
    <p:sldId id="318" r:id="rId37"/>
    <p:sldId id="358" r:id="rId38"/>
    <p:sldId id="319" r:id="rId39"/>
    <p:sldId id="320" r:id="rId40"/>
    <p:sldId id="321" r:id="rId41"/>
    <p:sldId id="322" r:id="rId42"/>
    <p:sldId id="323" r:id="rId43"/>
    <p:sldId id="324" r:id="rId44"/>
    <p:sldId id="325" r:id="rId45"/>
    <p:sldId id="326" r:id="rId46"/>
    <p:sldId id="327" r:id="rId47"/>
    <p:sldId id="328" r:id="rId48"/>
    <p:sldId id="330" r:id="rId49"/>
    <p:sldId id="331" r:id="rId50"/>
    <p:sldId id="332" r:id="rId51"/>
    <p:sldId id="333" r:id="rId52"/>
    <p:sldId id="334" r:id="rId53"/>
    <p:sldId id="335" r:id="rId54"/>
    <p:sldId id="336" r:id="rId55"/>
    <p:sldId id="337" r:id="rId56"/>
    <p:sldId id="338" r:id="rId57"/>
    <p:sldId id="339" r:id="rId58"/>
    <p:sldId id="353" r:id="rId59"/>
    <p:sldId id="354" r:id="rId60"/>
    <p:sldId id="355" r:id="rId61"/>
    <p:sldId id="351" r:id="rId62"/>
  </p:sldIdLst>
  <p:sldSz cx="9144000" cy="6858000" type="screen4x3"/>
  <p:notesSz cx="6858000" cy="9296400"/>
  <p:custDataLst>
    <p:tags r:id="rId6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4702F"/>
    <a:srgbClr val="5E186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432" autoAdjust="0"/>
    <p:restoredTop sz="93929" autoAdjust="0"/>
  </p:normalViewPr>
  <p:slideViewPr>
    <p:cSldViewPr>
      <p:cViewPr varScale="1">
        <p:scale>
          <a:sx n="126" d="100"/>
          <a:sy n="126" d="100"/>
        </p:scale>
        <p:origin x="8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CDA65-13C5-4EEB-88C0-12DB98411BE6}"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01A701D-03EE-437E-BAA6-BEE0D3C96D61}">
      <dgm:prSet phldrT="[Text]"/>
      <dgm:spPr>
        <a:solidFill>
          <a:schemeClr val="accent2">
            <a:lumMod val="40000"/>
            <a:lumOff val="60000"/>
          </a:schemeClr>
        </a:solidFill>
        <a:ln>
          <a:solidFill>
            <a:schemeClr val="tx1"/>
          </a:solidFill>
        </a:ln>
      </dgm:spPr>
      <dgm:t>
        <a:bodyPr/>
        <a:lstStyle/>
        <a:p>
          <a:r>
            <a:rPr lang="en-US" dirty="0" smtClean="0"/>
            <a:t>Written Policy</a:t>
          </a:r>
          <a:endParaRPr lang="en-US" dirty="0"/>
        </a:p>
      </dgm:t>
    </dgm:pt>
    <dgm:pt modelId="{49807CC6-C140-4D8D-87B0-C298142B3750}" type="parTrans" cxnId="{CB2124A2-069E-4F39-96F6-AC021463C7CB}">
      <dgm:prSet/>
      <dgm:spPr/>
      <dgm:t>
        <a:bodyPr/>
        <a:lstStyle/>
        <a:p>
          <a:endParaRPr lang="en-US"/>
        </a:p>
      </dgm:t>
    </dgm:pt>
    <dgm:pt modelId="{ADDC66A3-7B5B-4FC9-84DC-A032CE42834E}" type="sibTrans" cxnId="{CB2124A2-069E-4F39-96F6-AC021463C7CB}">
      <dgm:prSet/>
      <dgm:spPr/>
      <dgm:t>
        <a:bodyPr/>
        <a:lstStyle/>
        <a:p>
          <a:endParaRPr lang="en-US"/>
        </a:p>
      </dgm:t>
    </dgm:pt>
    <dgm:pt modelId="{B3F06803-1C03-48FF-B58C-730AFCD88F44}">
      <dgm:prSet phldrT="[Text]"/>
      <dgm:spPr>
        <a:solidFill>
          <a:schemeClr val="accent2">
            <a:lumMod val="40000"/>
            <a:lumOff val="60000"/>
          </a:schemeClr>
        </a:solidFill>
        <a:ln>
          <a:solidFill>
            <a:schemeClr val="tx1"/>
          </a:solidFill>
        </a:ln>
      </dgm:spPr>
      <dgm:t>
        <a:bodyPr/>
        <a:lstStyle/>
        <a:p>
          <a:r>
            <a:rPr lang="en-US" dirty="0" smtClean="0"/>
            <a:t>Labeling</a:t>
          </a:r>
          <a:endParaRPr lang="en-US" dirty="0"/>
        </a:p>
      </dgm:t>
    </dgm:pt>
    <dgm:pt modelId="{7F672E00-5238-4A44-88A4-E76AD8BDC482}" type="parTrans" cxnId="{4991C03A-F959-46F5-9B33-F1850B74FCFA}">
      <dgm:prSet/>
      <dgm:spPr/>
      <dgm:t>
        <a:bodyPr/>
        <a:lstStyle/>
        <a:p>
          <a:endParaRPr lang="en-US"/>
        </a:p>
      </dgm:t>
    </dgm:pt>
    <dgm:pt modelId="{AED46E91-FFBC-4A43-9F41-D235A993F565}" type="sibTrans" cxnId="{4991C03A-F959-46F5-9B33-F1850B74FCFA}">
      <dgm:prSet/>
      <dgm:spPr/>
      <dgm:t>
        <a:bodyPr/>
        <a:lstStyle/>
        <a:p>
          <a:endParaRPr lang="en-US"/>
        </a:p>
      </dgm:t>
    </dgm:pt>
    <dgm:pt modelId="{BE6A6B5D-09C7-4163-B619-99EBD281A253}">
      <dgm:prSet phldrT="[Text]"/>
      <dgm:spPr>
        <a:solidFill>
          <a:schemeClr val="accent2">
            <a:lumMod val="40000"/>
            <a:lumOff val="60000"/>
          </a:schemeClr>
        </a:solidFill>
        <a:ln>
          <a:solidFill>
            <a:schemeClr val="tx1"/>
          </a:solidFill>
        </a:ln>
      </dgm:spPr>
      <dgm:t>
        <a:bodyPr/>
        <a:lstStyle/>
        <a:p>
          <a:r>
            <a:rPr lang="en-US" dirty="0" smtClean="0"/>
            <a:t>Safety Data Sheets</a:t>
          </a:r>
          <a:endParaRPr lang="en-US" dirty="0"/>
        </a:p>
      </dgm:t>
    </dgm:pt>
    <dgm:pt modelId="{1AAC85CD-DAA8-4C52-B7B2-976C911F49E4}" type="parTrans" cxnId="{1C0A34B9-B5A5-40CB-A97E-CA1BB2F47BAD}">
      <dgm:prSet/>
      <dgm:spPr/>
      <dgm:t>
        <a:bodyPr/>
        <a:lstStyle/>
        <a:p>
          <a:endParaRPr lang="en-US"/>
        </a:p>
      </dgm:t>
    </dgm:pt>
    <dgm:pt modelId="{8F5E6225-9152-48E2-B841-6DED907D917F}" type="sibTrans" cxnId="{1C0A34B9-B5A5-40CB-A97E-CA1BB2F47BAD}">
      <dgm:prSet/>
      <dgm:spPr/>
      <dgm:t>
        <a:bodyPr/>
        <a:lstStyle/>
        <a:p>
          <a:endParaRPr lang="en-US"/>
        </a:p>
      </dgm:t>
    </dgm:pt>
    <dgm:pt modelId="{5CE6639B-69F1-423B-A3BF-520A0E239447}">
      <dgm:prSet phldrT="[Text]"/>
      <dgm:spPr>
        <a:solidFill>
          <a:schemeClr val="accent2">
            <a:lumMod val="40000"/>
            <a:lumOff val="60000"/>
          </a:schemeClr>
        </a:solidFill>
        <a:ln>
          <a:solidFill>
            <a:schemeClr val="tx1"/>
          </a:solidFill>
        </a:ln>
      </dgm:spPr>
      <dgm:t>
        <a:bodyPr/>
        <a:lstStyle/>
        <a:p>
          <a:r>
            <a:rPr lang="en-US" dirty="0" smtClean="0"/>
            <a:t>Chemical Inventory</a:t>
          </a:r>
          <a:endParaRPr lang="en-US" dirty="0"/>
        </a:p>
      </dgm:t>
    </dgm:pt>
    <dgm:pt modelId="{C41DA8AF-E8F9-4E14-A162-1317D8EB3204}" type="parTrans" cxnId="{D14313D5-41D7-4D2A-BDC7-61D38080528C}">
      <dgm:prSet/>
      <dgm:spPr/>
      <dgm:t>
        <a:bodyPr/>
        <a:lstStyle/>
        <a:p>
          <a:endParaRPr lang="en-US"/>
        </a:p>
      </dgm:t>
    </dgm:pt>
    <dgm:pt modelId="{4B331274-6378-459E-B928-F543360B0BF6}" type="sibTrans" cxnId="{D14313D5-41D7-4D2A-BDC7-61D38080528C}">
      <dgm:prSet/>
      <dgm:spPr/>
      <dgm:t>
        <a:bodyPr/>
        <a:lstStyle/>
        <a:p>
          <a:endParaRPr lang="en-US"/>
        </a:p>
      </dgm:t>
    </dgm:pt>
    <dgm:pt modelId="{6DFF29FA-E207-49B5-BC1A-4B19AF25A137}">
      <dgm:prSet phldrT="[Text]"/>
      <dgm:spPr>
        <a:solidFill>
          <a:schemeClr val="accent2">
            <a:lumMod val="40000"/>
            <a:lumOff val="60000"/>
          </a:schemeClr>
        </a:solidFill>
        <a:ln>
          <a:solidFill>
            <a:schemeClr val="tx1"/>
          </a:solidFill>
        </a:ln>
      </dgm:spPr>
      <dgm:t>
        <a:bodyPr/>
        <a:lstStyle/>
        <a:p>
          <a:r>
            <a:rPr lang="en-US" dirty="0" smtClean="0"/>
            <a:t>Training &amp; Safety Awareness</a:t>
          </a:r>
          <a:endParaRPr lang="en-US" dirty="0"/>
        </a:p>
      </dgm:t>
    </dgm:pt>
    <dgm:pt modelId="{12451FFE-CCB5-4337-9386-A31D0D22E841}" type="parTrans" cxnId="{BE213CC8-A9A9-485C-81A8-66A42D89F31C}">
      <dgm:prSet/>
      <dgm:spPr/>
      <dgm:t>
        <a:bodyPr/>
        <a:lstStyle/>
        <a:p>
          <a:endParaRPr lang="en-US"/>
        </a:p>
      </dgm:t>
    </dgm:pt>
    <dgm:pt modelId="{2A2E5AD3-34FC-4DCD-9EE5-32C353EAC3C9}" type="sibTrans" cxnId="{BE213CC8-A9A9-485C-81A8-66A42D89F31C}">
      <dgm:prSet/>
      <dgm:spPr/>
      <dgm:t>
        <a:bodyPr/>
        <a:lstStyle/>
        <a:p>
          <a:endParaRPr lang="en-US"/>
        </a:p>
      </dgm:t>
    </dgm:pt>
    <dgm:pt modelId="{244610F1-D7FC-4D41-942C-587FA789393B}" type="pres">
      <dgm:prSet presAssocID="{242CDA65-13C5-4EEB-88C0-12DB98411BE6}" presName="Name0" presStyleCnt="0">
        <dgm:presLayoutVars>
          <dgm:chMax val="7"/>
          <dgm:chPref val="7"/>
          <dgm:dir/>
        </dgm:presLayoutVars>
      </dgm:prSet>
      <dgm:spPr/>
      <dgm:t>
        <a:bodyPr/>
        <a:lstStyle/>
        <a:p>
          <a:endParaRPr lang="en-US"/>
        </a:p>
      </dgm:t>
    </dgm:pt>
    <dgm:pt modelId="{4A089B2B-6A58-4943-98E4-32CF42C39084}" type="pres">
      <dgm:prSet presAssocID="{242CDA65-13C5-4EEB-88C0-12DB98411BE6}" presName="Name1" presStyleCnt="0"/>
      <dgm:spPr/>
    </dgm:pt>
    <dgm:pt modelId="{1A841C0D-9014-478E-B1EE-85905214BC00}" type="pres">
      <dgm:prSet presAssocID="{242CDA65-13C5-4EEB-88C0-12DB98411BE6}" presName="cycle" presStyleCnt="0"/>
      <dgm:spPr/>
    </dgm:pt>
    <dgm:pt modelId="{04C6E739-A627-4FDD-9C01-ED5B5E3AA4FA}" type="pres">
      <dgm:prSet presAssocID="{242CDA65-13C5-4EEB-88C0-12DB98411BE6}" presName="srcNode" presStyleLbl="node1" presStyleIdx="0" presStyleCnt="5"/>
      <dgm:spPr/>
    </dgm:pt>
    <dgm:pt modelId="{C32AF457-0720-4C2F-934E-391F71A07D57}" type="pres">
      <dgm:prSet presAssocID="{242CDA65-13C5-4EEB-88C0-12DB98411BE6}" presName="conn" presStyleLbl="parChTrans1D2" presStyleIdx="0" presStyleCnt="1"/>
      <dgm:spPr/>
      <dgm:t>
        <a:bodyPr/>
        <a:lstStyle/>
        <a:p>
          <a:endParaRPr lang="en-US"/>
        </a:p>
      </dgm:t>
    </dgm:pt>
    <dgm:pt modelId="{C08AAA0C-A409-4F5B-87CB-366E7D8C852F}" type="pres">
      <dgm:prSet presAssocID="{242CDA65-13C5-4EEB-88C0-12DB98411BE6}" presName="extraNode" presStyleLbl="node1" presStyleIdx="0" presStyleCnt="5"/>
      <dgm:spPr/>
    </dgm:pt>
    <dgm:pt modelId="{74F9126E-67FC-400C-A4EE-2D864FE0DC46}" type="pres">
      <dgm:prSet presAssocID="{242CDA65-13C5-4EEB-88C0-12DB98411BE6}" presName="dstNode" presStyleLbl="node1" presStyleIdx="0" presStyleCnt="5"/>
      <dgm:spPr/>
    </dgm:pt>
    <dgm:pt modelId="{F5509FD3-607B-4CEA-AE6D-0B1491425053}" type="pres">
      <dgm:prSet presAssocID="{D01A701D-03EE-437E-BAA6-BEE0D3C96D61}" presName="text_1" presStyleLbl="node1" presStyleIdx="0" presStyleCnt="5">
        <dgm:presLayoutVars>
          <dgm:bulletEnabled val="1"/>
        </dgm:presLayoutVars>
      </dgm:prSet>
      <dgm:spPr/>
      <dgm:t>
        <a:bodyPr/>
        <a:lstStyle/>
        <a:p>
          <a:endParaRPr lang="en-US"/>
        </a:p>
      </dgm:t>
    </dgm:pt>
    <dgm:pt modelId="{9B88728A-FC70-47AF-A063-B22F21B39456}" type="pres">
      <dgm:prSet presAssocID="{D01A701D-03EE-437E-BAA6-BEE0D3C96D61}" presName="accent_1" presStyleCnt="0"/>
      <dgm:spPr/>
    </dgm:pt>
    <dgm:pt modelId="{77DBE9E0-8A46-42BC-9111-0855212EF96B}" type="pres">
      <dgm:prSet presAssocID="{D01A701D-03EE-437E-BAA6-BEE0D3C96D61}" presName="accentRepeatNode" presStyleLbl="solidFgAcc1" presStyleIdx="0" presStyleCnt="5"/>
      <dgm:spPr>
        <a:solidFill>
          <a:schemeClr val="accent2">
            <a:lumMod val="20000"/>
            <a:lumOff val="80000"/>
          </a:schemeClr>
        </a:solidFill>
      </dgm:spPr>
    </dgm:pt>
    <dgm:pt modelId="{05B3ED86-8535-480C-8A9F-AFCC86EFC725}" type="pres">
      <dgm:prSet presAssocID="{B3F06803-1C03-48FF-B58C-730AFCD88F44}" presName="text_2" presStyleLbl="node1" presStyleIdx="1" presStyleCnt="5">
        <dgm:presLayoutVars>
          <dgm:bulletEnabled val="1"/>
        </dgm:presLayoutVars>
      </dgm:prSet>
      <dgm:spPr/>
      <dgm:t>
        <a:bodyPr/>
        <a:lstStyle/>
        <a:p>
          <a:endParaRPr lang="en-US"/>
        </a:p>
      </dgm:t>
    </dgm:pt>
    <dgm:pt modelId="{B2E68CEB-FBB3-4C0D-A370-C55ED98C2763}" type="pres">
      <dgm:prSet presAssocID="{B3F06803-1C03-48FF-B58C-730AFCD88F44}" presName="accent_2" presStyleCnt="0"/>
      <dgm:spPr/>
    </dgm:pt>
    <dgm:pt modelId="{C13AA705-1E53-4448-B63C-50CAEF4EAFF9}" type="pres">
      <dgm:prSet presAssocID="{B3F06803-1C03-48FF-B58C-730AFCD88F44}" presName="accentRepeatNode" presStyleLbl="solidFgAcc1" presStyleIdx="1" presStyleCnt="5"/>
      <dgm:spPr>
        <a:solidFill>
          <a:schemeClr val="accent2">
            <a:lumMod val="20000"/>
            <a:lumOff val="80000"/>
          </a:schemeClr>
        </a:solidFill>
      </dgm:spPr>
    </dgm:pt>
    <dgm:pt modelId="{0E6D0B82-F713-4F70-9926-806ED0C7986D}" type="pres">
      <dgm:prSet presAssocID="{BE6A6B5D-09C7-4163-B619-99EBD281A253}" presName="text_3" presStyleLbl="node1" presStyleIdx="2" presStyleCnt="5">
        <dgm:presLayoutVars>
          <dgm:bulletEnabled val="1"/>
        </dgm:presLayoutVars>
      </dgm:prSet>
      <dgm:spPr/>
      <dgm:t>
        <a:bodyPr/>
        <a:lstStyle/>
        <a:p>
          <a:endParaRPr lang="en-US"/>
        </a:p>
      </dgm:t>
    </dgm:pt>
    <dgm:pt modelId="{8901A048-4177-4C7C-A3E3-63EE8CF281AA}" type="pres">
      <dgm:prSet presAssocID="{BE6A6B5D-09C7-4163-B619-99EBD281A253}" presName="accent_3" presStyleCnt="0"/>
      <dgm:spPr/>
    </dgm:pt>
    <dgm:pt modelId="{49B0776A-AD66-4508-A0FE-4AA948608A27}" type="pres">
      <dgm:prSet presAssocID="{BE6A6B5D-09C7-4163-B619-99EBD281A253}" presName="accentRepeatNode" presStyleLbl="solidFgAcc1" presStyleIdx="2" presStyleCnt="5"/>
      <dgm:spPr>
        <a:solidFill>
          <a:schemeClr val="accent2">
            <a:lumMod val="20000"/>
            <a:lumOff val="80000"/>
          </a:schemeClr>
        </a:solidFill>
      </dgm:spPr>
    </dgm:pt>
    <dgm:pt modelId="{9465EA35-4B46-4F87-926E-2826510E854A}" type="pres">
      <dgm:prSet presAssocID="{5CE6639B-69F1-423B-A3BF-520A0E239447}" presName="text_4" presStyleLbl="node1" presStyleIdx="3" presStyleCnt="5">
        <dgm:presLayoutVars>
          <dgm:bulletEnabled val="1"/>
        </dgm:presLayoutVars>
      </dgm:prSet>
      <dgm:spPr/>
      <dgm:t>
        <a:bodyPr/>
        <a:lstStyle/>
        <a:p>
          <a:endParaRPr lang="en-US"/>
        </a:p>
      </dgm:t>
    </dgm:pt>
    <dgm:pt modelId="{19ABA1DA-1BE3-4338-9E41-9832980CD2B4}" type="pres">
      <dgm:prSet presAssocID="{5CE6639B-69F1-423B-A3BF-520A0E239447}" presName="accent_4" presStyleCnt="0"/>
      <dgm:spPr/>
    </dgm:pt>
    <dgm:pt modelId="{6FD319CC-1357-46E5-9716-4312426BAFEF}" type="pres">
      <dgm:prSet presAssocID="{5CE6639B-69F1-423B-A3BF-520A0E239447}" presName="accentRepeatNode" presStyleLbl="solidFgAcc1" presStyleIdx="3" presStyleCnt="5"/>
      <dgm:spPr>
        <a:solidFill>
          <a:schemeClr val="accent2">
            <a:lumMod val="20000"/>
            <a:lumOff val="80000"/>
          </a:schemeClr>
        </a:solidFill>
      </dgm:spPr>
    </dgm:pt>
    <dgm:pt modelId="{1B14F7A0-BAA2-454A-9E73-6F165D9A32AC}" type="pres">
      <dgm:prSet presAssocID="{6DFF29FA-E207-49B5-BC1A-4B19AF25A137}" presName="text_5" presStyleLbl="node1" presStyleIdx="4" presStyleCnt="5">
        <dgm:presLayoutVars>
          <dgm:bulletEnabled val="1"/>
        </dgm:presLayoutVars>
      </dgm:prSet>
      <dgm:spPr/>
      <dgm:t>
        <a:bodyPr/>
        <a:lstStyle/>
        <a:p>
          <a:endParaRPr lang="en-US"/>
        </a:p>
      </dgm:t>
    </dgm:pt>
    <dgm:pt modelId="{557F8A14-4AE8-4599-84BA-62CE2C0132A4}" type="pres">
      <dgm:prSet presAssocID="{6DFF29FA-E207-49B5-BC1A-4B19AF25A137}" presName="accent_5" presStyleCnt="0"/>
      <dgm:spPr/>
    </dgm:pt>
    <dgm:pt modelId="{97A4B10A-2AC4-4E39-872A-8A6CF0E16DAA}" type="pres">
      <dgm:prSet presAssocID="{6DFF29FA-E207-49B5-BC1A-4B19AF25A137}" presName="accentRepeatNode" presStyleLbl="solidFgAcc1" presStyleIdx="4" presStyleCnt="5"/>
      <dgm:spPr>
        <a:solidFill>
          <a:schemeClr val="accent2">
            <a:lumMod val="20000"/>
            <a:lumOff val="80000"/>
          </a:schemeClr>
        </a:solidFill>
      </dgm:spPr>
    </dgm:pt>
  </dgm:ptLst>
  <dgm:cxnLst>
    <dgm:cxn modelId="{6CC6D544-F1A7-4120-91FB-6218A0F02589}" type="presOf" srcId="{ADDC66A3-7B5B-4FC9-84DC-A032CE42834E}" destId="{C32AF457-0720-4C2F-934E-391F71A07D57}" srcOrd="0" destOrd="0" presId="urn:microsoft.com/office/officeart/2008/layout/VerticalCurvedList"/>
    <dgm:cxn modelId="{41867E98-1265-4B9E-BC20-6FE8EE558A4C}" type="presOf" srcId="{B3F06803-1C03-48FF-B58C-730AFCD88F44}" destId="{05B3ED86-8535-480C-8A9F-AFCC86EFC725}" srcOrd="0" destOrd="0" presId="urn:microsoft.com/office/officeart/2008/layout/VerticalCurvedList"/>
    <dgm:cxn modelId="{C89239BC-6DE0-460F-88FF-B956E70B434E}" type="presOf" srcId="{BE6A6B5D-09C7-4163-B619-99EBD281A253}" destId="{0E6D0B82-F713-4F70-9926-806ED0C7986D}" srcOrd="0" destOrd="0" presId="urn:microsoft.com/office/officeart/2008/layout/VerticalCurvedList"/>
    <dgm:cxn modelId="{782FDC6A-6609-4ADE-BA2B-31A517964D71}" type="presOf" srcId="{242CDA65-13C5-4EEB-88C0-12DB98411BE6}" destId="{244610F1-D7FC-4D41-942C-587FA789393B}" srcOrd="0" destOrd="0" presId="urn:microsoft.com/office/officeart/2008/layout/VerticalCurvedList"/>
    <dgm:cxn modelId="{4991C03A-F959-46F5-9B33-F1850B74FCFA}" srcId="{242CDA65-13C5-4EEB-88C0-12DB98411BE6}" destId="{B3F06803-1C03-48FF-B58C-730AFCD88F44}" srcOrd="1" destOrd="0" parTransId="{7F672E00-5238-4A44-88A4-E76AD8BDC482}" sibTransId="{AED46E91-FFBC-4A43-9F41-D235A993F565}"/>
    <dgm:cxn modelId="{CB2124A2-069E-4F39-96F6-AC021463C7CB}" srcId="{242CDA65-13C5-4EEB-88C0-12DB98411BE6}" destId="{D01A701D-03EE-437E-BAA6-BEE0D3C96D61}" srcOrd="0" destOrd="0" parTransId="{49807CC6-C140-4D8D-87B0-C298142B3750}" sibTransId="{ADDC66A3-7B5B-4FC9-84DC-A032CE42834E}"/>
    <dgm:cxn modelId="{D14313D5-41D7-4D2A-BDC7-61D38080528C}" srcId="{242CDA65-13C5-4EEB-88C0-12DB98411BE6}" destId="{5CE6639B-69F1-423B-A3BF-520A0E239447}" srcOrd="3" destOrd="0" parTransId="{C41DA8AF-E8F9-4E14-A162-1317D8EB3204}" sibTransId="{4B331274-6378-459E-B928-F543360B0BF6}"/>
    <dgm:cxn modelId="{54927BE2-CA09-44FF-A282-10E00D7C4675}" type="presOf" srcId="{D01A701D-03EE-437E-BAA6-BEE0D3C96D61}" destId="{F5509FD3-607B-4CEA-AE6D-0B1491425053}" srcOrd="0" destOrd="0" presId="urn:microsoft.com/office/officeart/2008/layout/VerticalCurvedList"/>
    <dgm:cxn modelId="{BE213CC8-A9A9-485C-81A8-66A42D89F31C}" srcId="{242CDA65-13C5-4EEB-88C0-12DB98411BE6}" destId="{6DFF29FA-E207-49B5-BC1A-4B19AF25A137}" srcOrd="4" destOrd="0" parTransId="{12451FFE-CCB5-4337-9386-A31D0D22E841}" sibTransId="{2A2E5AD3-34FC-4DCD-9EE5-32C353EAC3C9}"/>
    <dgm:cxn modelId="{778A1C5E-D405-4D19-A9D0-E392C3C768BD}" type="presOf" srcId="{6DFF29FA-E207-49B5-BC1A-4B19AF25A137}" destId="{1B14F7A0-BAA2-454A-9E73-6F165D9A32AC}" srcOrd="0" destOrd="0" presId="urn:microsoft.com/office/officeart/2008/layout/VerticalCurvedList"/>
    <dgm:cxn modelId="{1C0A34B9-B5A5-40CB-A97E-CA1BB2F47BAD}" srcId="{242CDA65-13C5-4EEB-88C0-12DB98411BE6}" destId="{BE6A6B5D-09C7-4163-B619-99EBD281A253}" srcOrd="2" destOrd="0" parTransId="{1AAC85CD-DAA8-4C52-B7B2-976C911F49E4}" sibTransId="{8F5E6225-9152-48E2-B841-6DED907D917F}"/>
    <dgm:cxn modelId="{A4725F0C-ED88-4A0B-8E31-B93E71DA68D3}" type="presOf" srcId="{5CE6639B-69F1-423B-A3BF-520A0E239447}" destId="{9465EA35-4B46-4F87-926E-2826510E854A}" srcOrd="0" destOrd="0" presId="urn:microsoft.com/office/officeart/2008/layout/VerticalCurvedList"/>
    <dgm:cxn modelId="{9E784FAA-A09E-4D8E-A53A-56C3B2AF9985}" type="presParOf" srcId="{244610F1-D7FC-4D41-942C-587FA789393B}" destId="{4A089B2B-6A58-4943-98E4-32CF42C39084}" srcOrd="0" destOrd="0" presId="urn:microsoft.com/office/officeart/2008/layout/VerticalCurvedList"/>
    <dgm:cxn modelId="{8CF64796-6241-4CDE-B561-633120F9FB5A}" type="presParOf" srcId="{4A089B2B-6A58-4943-98E4-32CF42C39084}" destId="{1A841C0D-9014-478E-B1EE-85905214BC00}" srcOrd="0" destOrd="0" presId="urn:microsoft.com/office/officeart/2008/layout/VerticalCurvedList"/>
    <dgm:cxn modelId="{8592E611-BA09-4467-93AF-E6DB59F9F751}" type="presParOf" srcId="{1A841C0D-9014-478E-B1EE-85905214BC00}" destId="{04C6E739-A627-4FDD-9C01-ED5B5E3AA4FA}" srcOrd="0" destOrd="0" presId="urn:microsoft.com/office/officeart/2008/layout/VerticalCurvedList"/>
    <dgm:cxn modelId="{502B5C70-9F78-4B29-8AED-83E4BEDE81EA}" type="presParOf" srcId="{1A841C0D-9014-478E-B1EE-85905214BC00}" destId="{C32AF457-0720-4C2F-934E-391F71A07D57}" srcOrd="1" destOrd="0" presId="urn:microsoft.com/office/officeart/2008/layout/VerticalCurvedList"/>
    <dgm:cxn modelId="{A170DAA4-2225-4747-9359-9792F02592D2}" type="presParOf" srcId="{1A841C0D-9014-478E-B1EE-85905214BC00}" destId="{C08AAA0C-A409-4F5B-87CB-366E7D8C852F}" srcOrd="2" destOrd="0" presId="urn:microsoft.com/office/officeart/2008/layout/VerticalCurvedList"/>
    <dgm:cxn modelId="{06160B39-562D-4B5B-A992-E7234F27D4CF}" type="presParOf" srcId="{1A841C0D-9014-478E-B1EE-85905214BC00}" destId="{74F9126E-67FC-400C-A4EE-2D864FE0DC46}" srcOrd="3" destOrd="0" presId="urn:microsoft.com/office/officeart/2008/layout/VerticalCurvedList"/>
    <dgm:cxn modelId="{3EEF332C-05D7-4A80-8248-33F03C5A5065}" type="presParOf" srcId="{4A089B2B-6A58-4943-98E4-32CF42C39084}" destId="{F5509FD3-607B-4CEA-AE6D-0B1491425053}" srcOrd="1" destOrd="0" presId="urn:microsoft.com/office/officeart/2008/layout/VerticalCurvedList"/>
    <dgm:cxn modelId="{B8A8C289-3424-4973-BFBB-238AB6845215}" type="presParOf" srcId="{4A089B2B-6A58-4943-98E4-32CF42C39084}" destId="{9B88728A-FC70-47AF-A063-B22F21B39456}" srcOrd="2" destOrd="0" presId="urn:microsoft.com/office/officeart/2008/layout/VerticalCurvedList"/>
    <dgm:cxn modelId="{1BCE768C-47A0-4636-BB04-5AA84609F421}" type="presParOf" srcId="{9B88728A-FC70-47AF-A063-B22F21B39456}" destId="{77DBE9E0-8A46-42BC-9111-0855212EF96B}" srcOrd="0" destOrd="0" presId="urn:microsoft.com/office/officeart/2008/layout/VerticalCurvedList"/>
    <dgm:cxn modelId="{88BE6901-3AA5-48D7-A5A9-41DD01DCC9DF}" type="presParOf" srcId="{4A089B2B-6A58-4943-98E4-32CF42C39084}" destId="{05B3ED86-8535-480C-8A9F-AFCC86EFC725}" srcOrd="3" destOrd="0" presId="urn:microsoft.com/office/officeart/2008/layout/VerticalCurvedList"/>
    <dgm:cxn modelId="{94510AE2-9EEF-4C91-8DC8-6C41581B3A88}" type="presParOf" srcId="{4A089B2B-6A58-4943-98E4-32CF42C39084}" destId="{B2E68CEB-FBB3-4C0D-A370-C55ED98C2763}" srcOrd="4" destOrd="0" presId="urn:microsoft.com/office/officeart/2008/layout/VerticalCurvedList"/>
    <dgm:cxn modelId="{856D19C8-F5E4-4C20-9867-D79D8EA898FB}" type="presParOf" srcId="{B2E68CEB-FBB3-4C0D-A370-C55ED98C2763}" destId="{C13AA705-1E53-4448-B63C-50CAEF4EAFF9}" srcOrd="0" destOrd="0" presId="urn:microsoft.com/office/officeart/2008/layout/VerticalCurvedList"/>
    <dgm:cxn modelId="{11B16F90-4B32-4FAA-8F6E-B309807E5DF0}" type="presParOf" srcId="{4A089B2B-6A58-4943-98E4-32CF42C39084}" destId="{0E6D0B82-F713-4F70-9926-806ED0C7986D}" srcOrd="5" destOrd="0" presId="urn:microsoft.com/office/officeart/2008/layout/VerticalCurvedList"/>
    <dgm:cxn modelId="{3F9F2FA3-534D-4856-8237-4EA58C6740E8}" type="presParOf" srcId="{4A089B2B-6A58-4943-98E4-32CF42C39084}" destId="{8901A048-4177-4C7C-A3E3-63EE8CF281AA}" srcOrd="6" destOrd="0" presId="urn:microsoft.com/office/officeart/2008/layout/VerticalCurvedList"/>
    <dgm:cxn modelId="{DBD88DA0-0F7B-464B-BC1D-EFCF704DE798}" type="presParOf" srcId="{8901A048-4177-4C7C-A3E3-63EE8CF281AA}" destId="{49B0776A-AD66-4508-A0FE-4AA948608A27}" srcOrd="0" destOrd="0" presId="urn:microsoft.com/office/officeart/2008/layout/VerticalCurvedList"/>
    <dgm:cxn modelId="{B2EABAFF-4068-4ACC-99EC-81EDEB0033D0}" type="presParOf" srcId="{4A089B2B-6A58-4943-98E4-32CF42C39084}" destId="{9465EA35-4B46-4F87-926E-2826510E854A}" srcOrd="7" destOrd="0" presId="urn:microsoft.com/office/officeart/2008/layout/VerticalCurvedList"/>
    <dgm:cxn modelId="{9C6D891F-E585-4B4B-B2C1-7FBFA76EAA57}" type="presParOf" srcId="{4A089B2B-6A58-4943-98E4-32CF42C39084}" destId="{19ABA1DA-1BE3-4338-9E41-9832980CD2B4}" srcOrd="8" destOrd="0" presId="urn:microsoft.com/office/officeart/2008/layout/VerticalCurvedList"/>
    <dgm:cxn modelId="{2D8522BF-B563-466B-8255-55E600048F97}" type="presParOf" srcId="{19ABA1DA-1BE3-4338-9E41-9832980CD2B4}" destId="{6FD319CC-1357-46E5-9716-4312426BAFEF}" srcOrd="0" destOrd="0" presId="urn:microsoft.com/office/officeart/2008/layout/VerticalCurvedList"/>
    <dgm:cxn modelId="{7DAFA0B2-E36E-494B-A1A0-6EF234246926}" type="presParOf" srcId="{4A089B2B-6A58-4943-98E4-32CF42C39084}" destId="{1B14F7A0-BAA2-454A-9E73-6F165D9A32AC}" srcOrd="9" destOrd="0" presId="urn:microsoft.com/office/officeart/2008/layout/VerticalCurvedList"/>
    <dgm:cxn modelId="{13EA97D6-F4D5-4770-A504-D54EEA5F3EA0}" type="presParOf" srcId="{4A089B2B-6A58-4943-98E4-32CF42C39084}" destId="{557F8A14-4AE8-4599-84BA-62CE2C0132A4}" srcOrd="10" destOrd="0" presId="urn:microsoft.com/office/officeart/2008/layout/VerticalCurvedList"/>
    <dgm:cxn modelId="{C4F7430E-B9A9-426B-842C-8201868093F8}" type="presParOf" srcId="{557F8A14-4AE8-4599-84BA-62CE2C0132A4}" destId="{97A4B10A-2AC4-4E39-872A-8A6CF0E16DAA}"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FE6014-E8ED-4525-9C3E-B7315292AE79}" type="doc">
      <dgm:prSet loTypeId="urn:microsoft.com/office/officeart/2005/8/layout/cycle4" loCatId="cycle" qsTypeId="urn:microsoft.com/office/officeart/2005/8/quickstyle/simple1" qsCatId="simple" csTypeId="urn:microsoft.com/office/officeart/2005/8/colors/accent2_5" csCatId="accent2" phldr="1"/>
      <dgm:spPr/>
      <dgm:t>
        <a:bodyPr/>
        <a:lstStyle/>
        <a:p>
          <a:endParaRPr lang="en-US"/>
        </a:p>
      </dgm:t>
    </dgm:pt>
    <dgm:pt modelId="{1F0DF5E5-4146-4B3E-8283-7AE47105FB4B}">
      <dgm:prSet phldrT="[Text]"/>
      <dgm:spPr/>
      <dgm:t>
        <a:bodyPr/>
        <a:lstStyle/>
        <a:p>
          <a:r>
            <a:rPr lang="en-US" dirty="0" smtClean="0"/>
            <a:t>Classify</a:t>
          </a:r>
          <a:endParaRPr lang="en-US" dirty="0"/>
        </a:p>
      </dgm:t>
    </dgm:pt>
    <dgm:pt modelId="{7C344559-9176-4D1B-9B19-5AC75139FFB8}" type="parTrans" cxnId="{6EEA755E-B640-4724-8876-4C728AF53853}">
      <dgm:prSet/>
      <dgm:spPr/>
      <dgm:t>
        <a:bodyPr/>
        <a:lstStyle/>
        <a:p>
          <a:endParaRPr lang="en-US"/>
        </a:p>
      </dgm:t>
    </dgm:pt>
    <dgm:pt modelId="{1B9DDA94-FE09-4EF4-8D1D-EF0C75386191}" type="sibTrans" cxnId="{6EEA755E-B640-4724-8876-4C728AF53853}">
      <dgm:prSet/>
      <dgm:spPr/>
      <dgm:t>
        <a:bodyPr/>
        <a:lstStyle/>
        <a:p>
          <a:endParaRPr lang="en-US"/>
        </a:p>
      </dgm:t>
    </dgm:pt>
    <dgm:pt modelId="{5B0DFA42-C959-4A25-994C-959D6B454560}">
      <dgm:prSet phldrT="[Text]" custT="1"/>
      <dgm:spPr/>
      <dgm:t>
        <a:bodyPr/>
        <a:lstStyle/>
        <a:p>
          <a:r>
            <a:rPr lang="en-US" sz="1200" dirty="0" smtClean="0"/>
            <a:t>Criteria to Classify</a:t>
          </a:r>
          <a:endParaRPr lang="en-US" sz="1200" dirty="0"/>
        </a:p>
      </dgm:t>
    </dgm:pt>
    <dgm:pt modelId="{935D4701-1F3D-443C-8C23-9CE2E23B96DD}" type="parTrans" cxnId="{1064472E-D565-4ADD-95F4-BB6863978EF9}">
      <dgm:prSet/>
      <dgm:spPr/>
      <dgm:t>
        <a:bodyPr/>
        <a:lstStyle/>
        <a:p>
          <a:endParaRPr lang="en-US"/>
        </a:p>
      </dgm:t>
    </dgm:pt>
    <dgm:pt modelId="{231CAAA8-5823-4180-8AEC-8214A5676831}" type="sibTrans" cxnId="{1064472E-D565-4ADD-95F4-BB6863978EF9}">
      <dgm:prSet/>
      <dgm:spPr/>
      <dgm:t>
        <a:bodyPr/>
        <a:lstStyle/>
        <a:p>
          <a:endParaRPr lang="en-US"/>
        </a:p>
      </dgm:t>
    </dgm:pt>
    <dgm:pt modelId="{333719F1-0999-4078-95C1-ECFAB11FBBCB}">
      <dgm:prSet phldrT="[Text]"/>
      <dgm:spPr/>
      <dgm:t>
        <a:bodyPr/>
        <a:lstStyle/>
        <a:p>
          <a:r>
            <a:rPr lang="en-US" dirty="0" smtClean="0"/>
            <a:t>Communicate</a:t>
          </a:r>
          <a:endParaRPr lang="en-US" dirty="0"/>
        </a:p>
      </dgm:t>
    </dgm:pt>
    <dgm:pt modelId="{7746CCED-73F2-4653-8D01-7EA30C54B381}" type="parTrans" cxnId="{19798664-0180-4116-9A8F-0138AE3B0724}">
      <dgm:prSet/>
      <dgm:spPr/>
      <dgm:t>
        <a:bodyPr/>
        <a:lstStyle/>
        <a:p>
          <a:endParaRPr lang="en-US"/>
        </a:p>
      </dgm:t>
    </dgm:pt>
    <dgm:pt modelId="{CA921557-DF10-4AC7-80F4-824C963E36BA}" type="sibTrans" cxnId="{19798664-0180-4116-9A8F-0138AE3B0724}">
      <dgm:prSet/>
      <dgm:spPr/>
      <dgm:t>
        <a:bodyPr/>
        <a:lstStyle/>
        <a:p>
          <a:endParaRPr lang="en-US"/>
        </a:p>
      </dgm:t>
    </dgm:pt>
    <dgm:pt modelId="{B4B5EA92-7BAA-48B7-9E66-5178255678A6}">
      <dgm:prSet phldrT="[Text]"/>
      <dgm:spPr>
        <a:blipFill rotWithShape="0">
          <a:blip xmlns:r="http://schemas.openxmlformats.org/officeDocument/2006/relationships" r:embed="rId1"/>
          <a:stretch>
            <a:fillRect/>
          </a:stretch>
        </a:blipFill>
      </dgm:spPr>
      <dgm:t>
        <a:bodyPr/>
        <a:lstStyle/>
        <a:p>
          <a:r>
            <a:rPr lang="en-US" dirty="0" smtClean="0"/>
            <a:t>Pictogram</a:t>
          </a:r>
          <a:endParaRPr lang="en-US" dirty="0"/>
        </a:p>
      </dgm:t>
    </dgm:pt>
    <dgm:pt modelId="{63721F94-F306-4A65-B588-3B4A696647B8}" type="parTrans" cxnId="{A1F00D54-EA2F-4CA4-A506-45327260C5D5}">
      <dgm:prSet/>
      <dgm:spPr/>
      <dgm:t>
        <a:bodyPr/>
        <a:lstStyle/>
        <a:p>
          <a:endParaRPr lang="en-US"/>
        </a:p>
      </dgm:t>
    </dgm:pt>
    <dgm:pt modelId="{1EE3A161-7392-4F6F-A793-59FD53C7C521}" type="sibTrans" cxnId="{A1F00D54-EA2F-4CA4-A506-45327260C5D5}">
      <dgm:prSet/>
      <dgm:spPr/>
      <dgm:t>
        <a:bodyPr/>
        <a:lstStyle/>
        <a:p>
          <a:endParaRPr lang="en-US"/>
        </a:p>
      </dgm:t>
    </dgm:pt>
    <dgm:pt modelId="{8A57D739-FB86-47E1-ACF4-680C5E9AE667}">
      <dgm:prSet phldrT="[Text]"/>
      <dgm:spPr/>
      <dgm:t>
        <a:bodyPr/>
        <a:lstStyle/>
        <a:p>
          <a:r>
            <a:rPr lang="en-US" dirty="0" smtClean="0"/>
            <a:t>Communicate</a:t>
          </a:r>
          <a:endParaRPr lang="en-US" dirty="0"/>
        </a:p>
      </dgm:t>
    </dgm:pt>
    <dgm:pt modelId="{818A2515-3812-4203-A2FE-9E711C148CEC}" type="parTrans" cxnId="{3143CD71-6671-429D-AE23-BCFAC7C0154B}">
      <dgm:prSet/>
      <dgm:spPr/>
      <dgm:t>
        <a:bodyPr/>
        <a:lstStyle/>
        <a:p>
          <a:endParaRPr lang="en-US"/>
        </a:p>
      </dgm:t>
    </dgm:pt>
    <dgm:pt modelId="{505AD0FB-C4FD-4DA6-89CA-DDEC26B8CA1A}" type="sibTrans" cxnId="{3143CD71-6671-429D-AE23-BCFAC7C0154B}">
      <dgm:prSet/>
      <dgm:spPr/>
      <dgm:t>
        <a:bodyPr/>
        <a:lstStyle/>
        <a:p>
          <a:endParaRPr lang="en-US"/>
        </a:p>
      </dgm:t>
    </dgm:pt>
    <dgm:pt modelId="{EB3EFF85-5D64-4FCE-B912-A9346918A829}">
      <dgm:prSet phldrT="[Text]" custT="1"/>
      <dgm:spPr/>
      <dgm:t>
        <a:bodyPr/>
        <a:lstStyle/>
        <a:p>
          <a:r>
            <a:rPr lang="en-US" sz="2000" dirty="0" smtClean="0"/>
            <a:t>Safety Data    Sheets (SDSs)</a:t>
          </a:r>
          <a:endParaRPr lang="en-US" sz="2000" dirty="0"/>
        </a:p>
      </dgm:t>
    </dgm:pt>
    <dgm:pt modelId="{CDD6A24B-8FB0-4E9B-AEF9-E4366FD6A44E}" type="parTrans" cxnId="{5F456819-5185-4B58-999A-505209B91387}">
      <dgm:prSet/>
      <dgm:spPr/>
      <dgm:t>
        <a:bodyPr/>
        <a:lstStyle/>
        <a:p>
          <a:endParaRPr lang="en-US"/>
        </a:p>
      </dgm:t>
    </dgm:pt>
    <dgm:pt modelId="{CF685C89-6531-45C9-A1FD-36CBDC2C003E}" type="sibTrans" cxnId="{5F456819-5185-4B58-999A-505209B91387}">
      <dgm:prSet/>
      <dgm:spPr/>
      <dgm:t>
        <a:bodyPr/>
        <a:lstStyle/>
        <a:p>
          <a:endParaRPr lang="en-US"/>
        </a:p>
      </dgm:t>
    </dgm:pt>
    <dgm:pt modelId="{61653932-49FA-4879-9C77-238E12BDEF7F}">
      <dgm:prSet phldrT="[Text]"/>
      <dgm:spPr/>
      <dgm:t>
        <a:bodyPr/>
        <a:lstStyle/>
        <a:p>
          <a:r>
            <a:rPr lang="en-US" dirty="0" smtClean="0"/>
            <a:t>Communicate</a:t>
          </a:r>
          <a:endParaRPr lang="en-US" dirty="0"/>
        </a:p>
      </dgm:t>
    </dgm:pt>
    <dgm:pt modelId="{99E83AA8-ABD8-4798-8932-947A91F27AAC}" type="parTrans" cxnId="{9ECBB7BE-A570-4ECF-8139-7213F0DF6A59}">
      <dgm:prSet/>
      <dgm:spPr/>
      <dgm:t>
        <a:bodyPr/>
        <a:lstStyle/>
        <a:p>
          <a:endParaRPr lang="en-US"/>
        </a:p>
      </dgm:t>
    </dgm:pt>
    <dgm:pt modelId="{4960A7B3-C777-4BC9-9830-796D8E99CAF8}" type="sibTrans" cxnId="{9ECBB7BE-A570-4ECF-8139-7213F0DF6A59}">
      <dgm:prSet/>
      <dgm:spPr/>
      <dgm:t>
        <a:bodyPr/>
        <a:lstStyle/>
        <a:p>
          <a:endParaRPr lang="en-US"/>
        </a:p>
      </dgm:t>
    </dgm:pt>
    <dgm:pt modelId="{EC9CDF58-EA17-4F26-A313-8F850298E64D}">
      <dgm:prSet phldrT="[Text]" custT="1"/>
      <dgm:spPr/>
      <dgm:t>
        <a:bodyPr/>
        <a:lstStyle/>
        <a:p>
          <a:r>
            <a:rPr lang="en-US" sz="2400" dirty="0" smtClean="0"/>
            <a:t>Label</a:t>
          </a:r>
          <a:endParaRPr lang="en-US" sz="2400" dirty="0"/>
        </a:p>
      </dgm:t>
    </dgm:pt>
    <dgm:pt modelId="{11E04FC2-C4F3-4090-ABD3-F33B520676E0}" type="parTrans" cxnId="{35C3A401-D0C2-47CE-983F-1A101D72F17C}">
      <dgm:prSet/>
      <dgm:spPr/>
      <dgm:t>
        <a:bodyPr/>
        <a:lstStyle/>
        <a:p>
          <a:endParaRPr lang="en-US"/>
        </a:p>
      </dgm:t>
    </dgm:pt>
    <dgm:pt modelId="{1227EDF9-51AF-4CE9-8C03-DF71AD726EAC}" type="sibTrans" cxnId="{35C3A401-D0C2-47CE-983F-1A101D72F17C}">
      <dgm:prSet/>
      <dgm:spPr/>
      <dgm:t>
        <a:bodyPr/>
        <a:lstStyle/>
        <a:p>
          <a:endParaRPr lang="en-US"/>
        </a:p>
      </dgm:t>
    </dgm:pt>
    <dgm:pt modelId="{78119D37-17DC-493F-86E8-6D5059F4B4C0}">
      <dgm:prSet phldrT="[Text]" custT="1"/>
      <dgm:spPr/>
      <dgm:t>
        <a:bodyPr/>
        <a:lstStyle/>
        <a:p>
          <a:r>
            <a:rPr lang="en-US" sz="1200" dirty="0" smtClean="0"/>
            <a:t>Chemical</a:t>
          </a:r>
          <a:endParaRPr lang="en-US" sz="1200" dirty="0"/>
        </a:p>
      </dgm:t>
    </dgm:pt>
    <dgm:pt modelId="{9A9A8DF5-7775-4184-99A3-194CF6F2F497}" type="parTrans" cxnId="{E695C016-3F93-4919-9FCE-FC38F6813558}">
      <dgm:prSet/>
      <dgm:spPr/>
      <dgm:t>
        <a:bodyPr/>
        <a:lstStyle/>
        <a:p>
          <a:endParaRPr lang="en-US"/>
        </a:p>
      </dgm:t>
    </dgm:pt>
    <dgm:pt modelId="{9E96D426-24F2-401D-8771-5C4207D9DDC6}" type="sibTrans" cxnId="{E695C016-3F93-4919-9FCE-FC38F6813558}">
      <dgm:prSet/>
      <dgm:spPr/>
      <dgm:t>
        <a:bodyPr/>
        <a:lstStyle/>
        <a:p>
          <a:endParaRPr lang="en-US"/>
        </a:p>
      </dgm:t>
    </dgm:pt>
    <dgm:pt modelId="{15852782-5BA1-401B-A161-825F7708B3A3}">
      <dgm:prSet phldrT="[Text]" custT="1"/>
      <dgm:spPr/>
      <dgm:t>
        <a:bodyPr/>
        <a:lstStyle/>
        <a:p>
          <a:r>
            <a:rPr lang="en-US" sz="1200" dirty="0" smtClean="0"/>
            <a:t>Physical</a:t>
          </a:r>
          <a:endParaRPr lang="en-US" sz="1200" dirty="0"/>
        </a:p>
      </dgm:t>
    </dgm:pt>
    <dgm:pt modelId="{BA7F793E-C8D5-464E-A61E-1D9E12ED1C9E}" type="parTrans" cxnId="{59497C4E-C3EF-42E7-B2C6-649122E353F3}">
      <dgm:prSet/>
      <dgm:spPr/>
      <dgm:t>
        <a:bodyPr/>
        <a:lstStyle/>
        <a:p>
          <a:endParaRPr lang="en-US"/>
        </a:p>
      </dgm:t>
    </dgm:pt>
    <dgm:pt modelId="{52AA6B18-9263-4747-8148-8C86C2B103D7}" type="sibTrans" cxnId="{59497C4E-C3EF-42E7-B2C6-649122E353F3}">
      <dgm:prSet/>
      <dgm:spPr/>
      <dgm:t>
        <a:bodyPr/>
        <a:lstStyle/>
        <a:p>
          <a:endParaRPr lang="en-US"/>
        </a:p>
      </dgm:t>
    </dgm:pt>
    <dgm:pt modelId="{2BE7CDFD-2D23-4E50-97A1-88D154F74668}">
      <dgm:prSet phldrT="[Text]" custT="1"/>
      <dgm:spPr/>
      <dgm:t>
        <a:bodyPr/>
        <a:lstStyle/>
        <a:p>
          <a:r>
            <a:rPr lang="en-US" sz="1200" dirty="0" smtClean="0"/>
            <a:t>Environmental</a:t>
          </a:r>
          <a:endParaRPr lang="en-US" sz="1200" dirty="0"/>
        </a:p>
      </dgm:t>
    </dgm:pt>
    <dgm:pt modelId="{4D444950-E7A8-4856-835B-F750D700078E}" type="parTrans" cxnId="{D19C0185-C764-4C7D-8CE3-7E0AA6B9B1F4}">
      <dgm:prSet/>
      <dgm:spPr/>
      <dgm:t>
        <a:bodyPr/>
        <a:lstStyle/>
        <a:p>
          <a:endParaRPr lang="en-US"/>
        </a:p>
      </dgm:t>
    </dgm:pt>
    <dgm:pt modelId="{4944CB56-1117-419D-9558-D38DF284C2D8}" type="sibTrans" cxnId="{D19C0185-C764-4C7D-8CE3-7E0AA6B9B1F4}">
      <dgm:prSet/>
      <dgm:spPr/>
      <dgm:t>
        <a:bodyPr/>
        <a:lstStyle/>
        <a:p>
          <a:endParaRPr lang="en-US"/>
        </a:p>
      </dgm:t>
    </dgm:pt>
    <dgm:pt modelId="{F84E4628-2373-4173-84F4-8BF670F81D06}">
      <dgm:prSet phldrT="[Text]"/>
      <dgm:spPr/>
      <dgm:t>
        <a:bodyPr/>
        <a:lstStyle/>
        <a:p>
          <a:endParaRPr lang="en-US" dirty="0"/>
        </a:p>
      </dgm:t>
    </dgm:pt>
    <dgm:pt modelId="{E5D467AF-CA3A-473A-995F-3906163CF9A2}" type="parTrans" cxnId="{82D970DC-89EB-460E-96BB-3DB1C8C1977D}">
      <dgm:prSet/>
      <dgm:spPr/>
      <dgm:t>
        <a:bodyPr/>
        <a:lstStyle/>
        <a:p>
          <a:endParaRPr lang="en-US"/>
        </a:p>
      </dgm:t>
    </dgm:pt>
    <dgm:pt modelId="{9BA7B9D1-69FC-4C0F-8CC6-D8570D56D0D5}" type="sibTrans" cxnId="{82D970DC-89EB-460E-96BB-3DB1C8C1977D}">
      <dgm:prSet/>
      <dgm:spPr/>
      <dgm:t>
        <a:bodyPr/>
        <a:lstStyle/>
        <a:p>
          <a:endParaRPr lang="en-US"/>
        </a:p>
      </dgm:t>
    </dgm:pt>
    <dgm:pt modelId="{821695C6-01C2-4193-8D8B-27FCE9598A30}" type="pres">
      <dgm:prSet presAssocID="{89FE6014-E8ED-4525-9C3E-B7315292AE79}" presName="cycleMatrixDiagram" presStyleCnt="0">
        <dgm:presLayoutVars>
          <dgm:chMax val="1"/>
          <dgm:dir/>
          <dgm:animLvl val="lvl"/>
          <dgm:resizeHandles val="exact"/>
        </dgm:presLayoutVars>
      </dgm:prSet>
      <dgm:spPr/>
      <dgm:t>
        <a:bodyPr/>
        <a:lstStyle/>
        <a:p>
          <a:endParaRPr lang="en-US"/>
        </a:p>
      </dgm:t>
    </dgm:pt>
    <dgm:pt modelId="{3668B5C9-C175-4097-B443-1D177769B72B}" type="pres">
      <dgm:prSet presAssocID="{89FE6014-E8ED-4525-9C3E-B7315292AE79}" presName="children" presStyleCnt="0"/>
      <dgm:spPr/>
    </dgm:pt>
    <dgm:pt modelId="{2F70F931-46A5-4FEA-B274-CF82BAF984F6}" type="pres">
      <dgm:prSet presAssocID="{89FE6014-E8ED-4525-9C3E-B7315292AE79}" presName="child1group" presStyleCnt="0"/>
      <dgm:spPr/>
    </dgm:pt>
    <dgm:pt modelId="{2F5028A9-FA35-4B4A-BAF9-27BFAFA2BB62}" type="pres">
      <dgm:prSet presAssocID="{89FE6014-E8ED-4525-9C3E-B7315292AE79}" presName="child1" presStyleLbl="bgAcc1" presStyleIdx="0" presStyleCnt="4" custScaleX="117155"/>
      <dgm:spPr/>
      <dgm:t>
        <a:bodyPr/>
        <a:lstStyle/>
        <a:p>
          <a:endParaRPr lang="en-US"/>
        </a:p>
      </dgm:t>
    </dgm:pt>
    <dgm:pt modelId="{45AE55DE-146F-4774-8584-4CD6EC9695A6}" type="pres">
      <dgm:prSet presAssocID="{89FE6014-E8ED-4525-9C3E-B7315292AE79}" presName="child1Text" presStyleLbl="bgAcc1" presStyleIdx="0" presStyleCnt="4">
        <dgm:presLayoutVars>
          <dgm:bulletEnabled val="1"/>
        </dgm:presLayoutVars>
      </dgm:prSet>
      <dgm:spPr/>
      <dgm:t>
        <a:bodyPr/>
        <a:lstStyle/>
        <a:p>
          <a:endParaRPr lang="en-US"/>
        </a:p>
      </dgm:t>
    </dgm:pt>
    <dgm:pt modelId="{F98625A8-3CE0-4C5A-8BF6-5CE2DD079210}" type="pres">
      <dgm:prSet presAssocID="{89FE6014-E8ED-4525-9C3E-B7315292AE79}" presName="child2group" presStyleCnt="0"/>
      <dgm:spPr/>
    </dgm:pt>
    <dgm:pt modelId="{E806ECBF-D556-40FC-A993-A3510D11B832}" type="pres">
      <dgm:prSet presAssocID="{89FE6014-E8ED-4525-9C3E-B7315292AE79}" presName="child2" presStyleLbl="bgAcc1" presStyleIdx="1" presStyleCnt="4"/>
      <dgm:spPr/>
      <dgm:t>
        <a:bodyPr/>
        <a:lstStyle/>
        <a:p>
          <a:endParaRPr lang="en-US"/>
        </a:p>
      </dgm:t>
    </dgm:pt>
    <dgm:pt modelId="{168885E7-616B-45F9-86BD-5408E793D886}" type="pres">
      <dgm:prSet presAssocID="{89FE6014-E8ED-4525-9C3E-B7315292AE79}" presName="child2Text" presStyleLbl="bgAcc1" presStyleIdx="1" presStyleCnt="4">
        <dgm:presLayoutVars>
          <dgm:bulletEnabled val="1"/>
        </dgm:presLayoutVars>
      </dgm:prSet>
      <dgm:spPr/>
      <dgm:t>
        <a:bodyPr/>
        <a:lstStyle/>
        <a:p>
          <a:endParaRPr lang="en-US"/>
        </a:p>
      </dgm:t>
    </dgm:pt>
    <dgm:pt modelId="{4714683F-F0AF-4365-8BF9-268FB5652439}" type="pres">
      <dgm:prSet presAssocID="{89FE6014-E8ED-4525-9C3E-B7315292AE79}" presName="child3group" presStyleCnt="0"/>
      <dgm:spPr/>
    </dgm:pt>
    <dgm:pt modelId="{30367C8D-5DC7-4C80-B51C-B7F2BAD6402A}" type="pres">
      <dgm:prSet presAssocID="{89FE6014-E8ED-4525-9C3E-B7315292AE79}" presName="child3" presStyleLbl="bgAcc1" presStyleIdx="2" presStyleCnt="4" custScaleX="127734" custLinFactNeighborX="3442" custLinFactNeighborY="4297"/>
      <dgm:spPr/>
      <dgm:t>
        <a:bodyPr/>
        <a:lstStyle/>
        <a:p>
          <a:endParaRPr lang="en-US"/>
        </a:p>
      </dgm:t>
    </dgm:pt>
    <dgm:pt modelId="{7F668F04-40D0-445C-A1A2-CFE788EB12B0}" type="pres">
      <dgm:prSet presAssocID="{89FE6014-E8ED-4525-9C3E-B7315292AE79}" presName="child3Text" presStyleLbl="bgAcc1" presStyleIdx="2" presStyleCnt="4">
        <dgm:presLayoutVars>
          <dgm:bulletEnabled val="1"/>
        </dgm:presLayoutVars>
      </dgm:prSet>
      <dgm:spPr/>
      <dgm:t>
        <a:bodyPr/>
        <a:lstStyle/>
        <a:p>
          <a:endParaRPr lang="en-US"/>
        </a:p>
      </dgm:t>
    </dgm:pt>
    <dgm:pt modelId="{8811E876-8570-4481-9568-3698689FAFAB}" type="pres">
      <dgm:prSet presAssocID="{89FE6014-E8ED-4525-9C3E-B7315292AE79}" presName="child4group" presStyleCnt="0"/>
      <dgm:spPr/>
    </dgm:pt>
    <dgm:pt modelId="{EB4A222E-43CF-4895-848D-DC9F3FA2FD33}" type="pres">
      <dgm:prSet presAssocID="{89FE6014-E8ED-4525-9C3E-B7315292AE79}" presName="child4" presStyleLbl="bgAcc1" presStyleIdx="3" presStyleCnt="4"/>
      <dgm:spPr/>
      <dgm:t>
        <a:bodyPr/>
        <a:lstStyle/>
        <a:p>
          <a:endParaRPr lang="en-US"/>
        </a:p>
      </dgm:t>
    </dgm:pt>
    <dgm:pt modelId="{4CF1E1C8-AEF3-48D5-8585-F2A745C5C7E3}" type="pres">
      <dgm:prSet presAssocID="{89FE6014-E8ED-4525-9C3E-B7315292AE79}" presName="child4Text" presStyleLbl="bgAcc1" presStyleIdx="3" presStyleCnt="4">
        <dgm:presLayoutVars>
          <dgm:bulletEnabled val="1"/>
        </dgm:presLayoutVars>
      </dgm:prSet>
      <dgm:spPr/>
      <dgm:t>
        <a:bodyPr/>
        <a:lstStyle/>
        <a:p>
          <a:endParaRPr lang="en-US"/>
        </a:p>
      </dgm:t>
    </dgm:pt>
    <dgm:pt modelId="{1AC7B3BE-A416-4A20-8714-EBBFFCDB26A2}" type="pres">
      <dgm:prSet presAssocID="{89FE6014-E8ED-4525-9C3E-B7315292AE79}" presName="childPlaceholder" presStyleCnt="0"/>
      <dgm:spPr/>
    </dgm:pt>
    <dgm:pt modelId="{7CCEADE9-44D4-47A9-A3B8-F77F0996D80F}" type="pres">
      <dgm:prSet presAssocID="{89FE6014-E8ED-4525-9C3E-B7315292AE79}" presName="circle" presStyleCnt="0"/>
      <dgm:spPr/>
    </dgm:pt>
    <dgm:pt modelId="{16C6298F-3B38-4BEC-89D7-3F4172F7D477}" type="pres">
      <dgm:prSet presAssocID="{89FE6014-E8ED-4525-9C3E-B7315292AE79}" presName="quadrant1" presStyleLbl="node1" presStyleIdx="0" presStyleCnt="4">
        <dgm:presLayoutVars>
          <dgm:chMax val="1"/>
          <dgm:bulletEnabled val="1"/>
        </dgm:presLayoutVars>
      </dgm:prSet>
      <dgm:spPr/>
      <dgm:t>
        <a:bodyPr/>
        <a:lstStyle/>
        <a:p>
          <a:endParaRPr lang="en-US"/>
        </a:p>
      </dgm:t>
    </dgm:pt>
    <dgm:pt modelId="{96C99CB0-9FE3-47B5-8D46-0B6CC723F72B}" type="pres">
      <dgm:prSet presAssocID="{89FE6014-E8ED-4525-9C3E-B7315292AE79}" presName="quadrant2" presStyleLbl="node1" presStyleIdx="1" presStyleCnt="4">
        <dgm:presLayoutVars>
          <dgm:chMax val="1"/>
          <dgm:bulletEnabled val="1"/>
        </dgm:presLayoutVars>
      </dgm:prSet>
      <dgm:spPr/>
      <dgm:t>
        <a:bodyPr/>
        <a:lstStyle/>
        <a:p>
          <a:endParaRPr lang="en-US"/>
        </a:p>
      </dgm:t>
    </dgm:pt>
    <dgm:pt modelId="{7ADDD640-DE46-4972-A512-831FCBEE3337}" type="pres">
      <dgm:prSet presAssocID="{89FE6014-E8ED-4525-9C3E-B7315292AE79}" presName="quadrant3" presStyleLbl="node1" presStyleIdx="2" presStyleCnt="4" custLinFactNeighborX="-6640" custLinFactNeighborY="2021">
        <dgm:presLayoutVars>
          <dgm:chMax val="1"/>
          <dgm:bulletEnabled val="1"/>
        </dgm:presLayoutVars>
      </dgm:prSet>
      <dgm:spPr/>
      <dgm:t>
        <a:bodyPr/>
        <a:lstStyle/>
        <a:p>
          <a:endParaRPr lang="en-US"/>
        </a:p>
      </dgm:t>
    </dgm:pt>
    <dgm:pt modelId="{32EB0B31-11C9-482D-AEC0-DA3A806852AD}" type="pres">
      <dgm:prSet presAssocID="{89FE6014-E8ED-4525-9C3E-B7315292AE79}" presName="quadrant4" presStyleLbl="node1" presStyleIdx="3" presStyleCnt="4">
        <dgm:presLayoutVars>
          <dgm:chMax val="1"/>
          <dgm:bulletEnabled val="1"/>
        </dgm:presLayoutVars>
      </dgm:prSet>
      <dgm:spPr/>
      <dgm:t>
        <a:bodyPr/>
        <a:lstStyle/>
        <a:p>
          <a:endParaRPr lang="en-US"/>
        </a:p>
      </dgm:t>
    </dgm:pt>
    <dgm:pt modelId="{36668EFA-AE34-4DE6-8E63-BF6AAB772BF2}" type="pres">
      <dgm:prSet presAssocID="{89FE6014-E8ED-4525-9C3E-B7315292AE79}" presName="quadrantPlaceholder" presStyleCnt="0"/>
      <dgm:spPr/>
    </dgm:pt>
    <dgm:pt modelId="{6A332F14-6C68-415E-BF0A-583F92DE697A}" type="pres">
      <dgm:prSet presAssocID="{89FE6014-E8ED-4525-9C3E-B7315292AE79}" presName="center1" presStyleLbl="fgShp" presStyleIdx="0" presStyleCnt="2"/>
      <dgm:spPr/>
    </dgm:pt>
    <dgm:pt modelId="{0BCD3E84-0275-441C-A6C9-2FF064927305}" type="pres">
      <dgm:prSet presAssocID="{89FE6014-E8ED-4525-9C3E-B7315292AE79}" presName="center2" presStyleLbl="fgShp" presStyleIdx="1" presStyleCnt="2"/>
      <dgm:spPr/>
    </dgm:pt>
  </dgm:ptLst>
  <dgm:cxnLst>
    <dgm:cxn modelId="{4C7C866C-38F0-4511-9BD7-9CCBAE6EF81A}" type="presOf" srcId="{61653932-49FA-4879-9C77-238E12BDEF7F}" destId="{32EB0B31-11C9-482D-AEC0-DA3A806852AD}" srcOrd="0" destOrd="0" presId="urn:microsoft.com/office/officeart/2005/8/layout/cycle4"/>
    <dgm:cxn modelId="{AF417187-0DD4-4EDA-B6AA-91194AC20D80}" type="presOf" srcId="{8A57D739-FB86-47E1-ACF4-680C5E9AE667}" destId="{7ADDD640-DE46-4972-A512-831FCBEE3337}" srcOrd="0" destOrd="0" presId="urn:microsoft.com/office/officeart/2005/8/layout/cycle4"/>
    <dgm:cxn modelId="{BD9CF7FA-C1FC-4337-B64B-DB4ECE7D6CF2}" type="presOf" srcId="{B4B5EA92-7BAA-48B7-9E66-5178255678A6}" destId="{E806ECBF-D556-40FC-A993-A3510D11B832}" srcOrd="0" destOrd="0" presId="urn:microsoft.com/office/officeart/2005/8/layout/cycle4"/>
    <dgm:cxn modelId="{19798664-0180-4116-9A8F-0138AE3B0724}" srcId="{89FE6014-E8ED-4525-9C3E-B7315292AE79}" destId="{333719F1-0999-4078-95C1-ECFAB11FBBCB}" srcOrd="1" destOrd="0" parTransId="{7746CCED-73F2-4653-8D01-7EA30C54B381}" sibTransId="{CA921557-DF10-4AC7-80F4-824C963E36BA}"/>
    <dgm:cxn modelId="{6A6DC99B-5D55-4B42-A73C-960BD41453F1}" type="presOf" srcId="{78119D37-17DC-493F-86E8-6D5059F4B4C0}" destId="{45AE55DE-146F-4774-8584-4CD6EC9695A6}" srcOrd="1" destOrd="1" presId="urn:microsoft.com/office/officeart/2005/8/layout/cycle4"/>
    <dgm:cxn modelId="{9E575969-F1F0-4F1D-86F1-78E43D6BC2CE}" type="presOf" srcId="{15852782-5BA1-401B-A161-825F7708B3A3}" destId="{45AE55DE-146F-4774-8584-4CD6EC9695A6}" srcOrd="1" destOrd="2" presId="urn:microsoft.com/office/officeart/2005/8/layout/cycle4"/>
    <dgm:cxn modelId="{9ECBB7BE-A570-4ECF-8139-7213F0DF6A59}" srcId="{89FE6014-E8ED-4525-9C3E-B7315292AE79}" destId="{61653932-49FA-4879-9C77-238E12BDEF7F}" srcOrd="3" destOrd="0" parTransId="{99E83AA8-ABD8-4798-8932-947A91F27AAC}" sibTransId="{4960A7B3-C777-4BC9-9830-796D8E99CAF8}"/>
    <dgm:cxn modelId="{7A528ED8-1257-4B6D-8A52-822E27C045F2}" type="presOf" srcId="{1F0DF5E5-4146-4B3E-8283-7AE47105FB4B}" destId="{16C6298F-3B38-4BEC-89D7-3F4172F7D477}" srcOrd="0" destOrd="0" presId="urn:microsoft.com/office/officeart/2005/8/layout/cycle4"/>
    <dgm:cxn modelId="{82D970DC-89EB-460E-96BB-3DB1C8C1977D}" srcId="{333719F1-0999-4078-95C1-ECFAB11FBBCB}" destId="{F84E4628-2373-4173-84F4-8BF670F81D06}" srcOrd="1" destOrd="0" parTransId="{E5D467AF-CA3A-473A-995F-3906163CF9A2}" sibTransId="{9BA7B9D1-69FC-4C0F-8CC6-D8570D56D0D5}"/>
    <dgm:cxn modelId="{3FB5FF36-C3FB-498E-B283-FB87F29E1284}" type="presOf" srcId="{333719F1-0999-4078-95C1-ECFAB11FBBCB}" destId="{96C99CB0-9FE3-47B5-8D46-0B6CC723F72B}" srcOrd="0" destOrd="0" presId="urn:microsoft.com/office/officeart/2005/8/layout/cycle4"/>
    <dgm:cxn modelId="{FE9A8D88-847D-485D-B564-6364FB6BF807}" type="presOf" srcId="{EC9CDF58-EA17-4F26-A313-8F850298E64D}" destId="{4CF1E1C8-AEF3-48D5-8585-F2A745C5C7E3}" srcOrd="1" destOrd="0" presId="urn:microsoft.com/office/officeart/2005/8/layout/cycle4"/>
    <dgm:cxn modelId="{F2D08C04-3544-4560-9EB5-0DE41111CCDC}" type="presOf" srcId="{2BE7CDFD-2D23-4E50-97A1-88D154F74668}" destId="{2F5028A9-FA35-4B4A-BAF9-27BFAFA2BB62}" srcOrd="0" destOrd="3" presId="urn:microsoft.com/office/officeart/2005/8/layout/cycle4"/>
    <dgm:cxn modelId="{24A25076-B3DA-4525-A34D-47D3256A3E04}" type="presOf" srcId="{F84E4628-2373-4173-84F4-8BF670F81D06}" destId="{E806ECBF-D556-40FC-A993-A3510D11B832}" srcOrd="0" destOrd="1" presId="urn:microsoft.com/office/officeart/2005/8/layout/cycle4"/>
    <dgm:cxn modelId="{353B77FE-16BF-4ADE-8BCE-B49FC02A8A49}" type="presOf" srcId="{EC9CDF58-EA17-4F26-A313-8F850298E64D}" destId="{EB4A222E-43CF-4895-848D-DC9F3FA2FD33}" srcOrd="0" destOrd="0" presId="urn:microsoft.com/office/officeart/2005/8/layout/cycle4"/>
    <dgm:cxn modelId="{7D33CD92-7F2A-4E79-9838-D52D7C3999B7}" type="presOf" srcId="{B4B5EA92-7BAA-48B7-9E66-5178255678A6}" destId="{168885E7-616B-45F9-86BD-5408E793D886}" srcOrd="1" destOrd="0" presId="urn:microsoft.com/office/officeart/2005/8/layout/cycle4"/>
    <dgm:cxn modelId="{3143CD71-6671-429D-AE23-BCFAC7C0154B}" srcId="{89FE6014-E8ED-4525-9C3E-B7315292AE79}" destId="{8A57D739-FB86-47E1-ACF4-680C5E9AE667}" srcOrd="2" destOrd="0" parTransId="{818A2515-3812-4203-A2FE-9E711C148CEC}" sibTransId="{505AD0FB-C4FD-4DA6-89CA-DDEC26B8CA1A}"/>
    <dgm:cxn modelId="{DC815472-3B33-4D2A-8F5E-ABB7DFCE3F06}" type="presOf" srcId="{F84E4628-2373-4173-84F4-8BF670F81D06}" destId="{168885E7-616B-45F9-86BD-5408E793D886}" srcOrd="1" destOrd="1" presId="urn:microsoft.com/office/officeart/2005/8/layout/cycle4"/>
    <dgm:cxn modelId="{56545AAB-115D-4242-BAD2-F950D20458D9}" type="presOf" srcId="{5B0DFA42-C959-4A25-994C-959D6B454560}" destId="{45AE55DE-146F-4774-8584-4CD6EC9695A6}" srcOrd="1" destOrd="0" presId="urn:microsoft.com/office/officeart/2005/8/layout/cycle4"/>
    <dgm:cxn modelId="{A1F00D54-EA2F-4CA4-A506-45327260C5D5}" srcId="{333719F1-0999-4078-95C1-ECFAB11FBBCB}" destId="{B4B5EA92-7BAA-48B7-9E66-5178255678A6}" srcOrd="0" destOrd="0" parTransId="{63721F94-F306-4A65-B588-3B4A696647B8}" sibTransId="{1EE3A161-7392-4F6F-A793-59FD53C7C521}"/>
    <dgm:cxn modelId="{E695C016-3F93-4919-9FCE-FC38F6813558}" srcId="{5B0DFA42-C959-4A25-994C-959D6B454560}" destId="{78119D37-17DC-493F-86E8-6D5059F4B4C0}" srcOrd="0" destOrd="0" parTransId="{9A9A8DF5-7775-4184-99A3-194CF6F2F497}" sibTransId="{9E96D426-24F2-401D-8771-5C4207D9DDC6}"/>
    <dgm:cxn modelId="{D19C0185-C764-4C7D-8CE3-7E0AA6B9B1F4}" srcId="{5B0DFA42-C959-4A25-994C-959D6B454560}" destId="{2BE7CDFD-2D23-4E50-97A1-88D154F74668}" srcOrd="2" destOrd="0" parTransId="{4D444950-E7A8-4856-835B-F750D700078E}" sibTransId="{4944CB56-1117-419D-9558-D38DF284C2D8}"/>
    <dgm:cxn modelId="{0ACD1BBC-D881-4481-A12F-EFE604789A45}" type="presOf" srcId="{2BE7CDFD-2D23-4E50-97A1-88D154F74668}" destId="{45AE55DE-146F-4774-8584-4CD6EC9695A6}" srcOrd="1" destOrd="3" presId="urn:microsoft.com/office/officeart/2005/8/layout/cycle4"/>
    <dgm:cxn modelId="{B8F02A44-437E-42B3-9BBE-91671629CFAD}" type="presOf" srcId="{15852782-5BA1-401B-A161-825F7708B3A3}" destId="{2F5028A9-FA35-4B4A-BAF9-27BFAFA2BB62}" srcOrd="0" destOrd="2" presId="urn:microsoft.com/office/officeart/2005/8/layout/cycle4"/>
    <dgm:cxn modelId="{70434651-7F1A-4A50-8114-2A8CB7A483E2}" type="presOf" srcId="{89FE6014-E8ED-4525-9C3E-B7315292AE79}" destId="{821695C6-01C2-4193-8D8B-27FCE9598A30}" srcOrd="0" destOrd="0" presId="urn:microsoft.com/office/officeart/2005/8/layout/cycle4"/>
    <dgm:cxn modelId="{5F456819-5185-4B58-999A-505209B91387}" srcId="{8A57D739-FB86-47E1-ACF4-680C5E9AE667}" destId="{EB3EFF85-5D64-4FCE-B912-A9346918A829}" srcOrd="0" destOrd="0" parTransId="{CDD6A24B-8FB0-4E9B-AEF9-E4366FD6A44E}" sibTransId="{CF685C89-6531-45C9-A1FD-36CBDC2C003E}"/>
    <dgm:cxn modelId="{35C3A401-D0C2-47CE-983F-1A101D72F17C}" srcId="{61653932-49FA-4879-9C77-238E12BDEF7F}" destId="{EC9CDF58-EA17-4F26-A313-8F850298E64D}" srcOrd="0" destOrd="0" parTransId="{11E04FC2-C4F3-4090-ABD3-F33B520676E0}" sibTransId="{1227EDF9-51AF-4CE9-8C03-DF71AD726EAC}"/>
    <dgm:cxn modelId="{AEC68467-5430-43D6-B764-19D6EB515AC9}" type="presOf" srcId="{EB3EFF85-5D64-4FCE-B912-A9346918A829}" destId="{7F668F04-40D0-445C-A1A2-CFE788EB12B0}" srcOrd="1" destOrd="0" presId="urn:microsoft.com/office/officeart/2005/8/layout/cycle4"/>
    <dgm:cxn modelId="{6EEA755E-B640-4724-8876-4C728AF53853}" srcId="{89FE6014-E8ED-4525-9C3E-B7315292AE79}" destId="{1F0DF5E5-4146-4B3E-8283-7AE47105FB4B}" srcOrd="0" destOrd="0" parTransId="{7C344559-9176-4D1B-9B19-5AC75139FFB8}" sibTransId="{1B9DDA94-FE09-4EF4-8D1D-EF0C75386191}"/>
    <dgm:cxn modelId="{1064472E-D565-4ADD-95F4-BB6863978EF9}" srcId="{1F0DF5E5-4146-4B3E-8283-7AE47105FB4B}" destId="{5B0DFA42-C959-4A25-994C-959D6B454560}" srcOrd="0" destOrd="0" parTransId="{935D4701-1F3D-443C-8C23-9CE2E23B96DD}" sibTransId="{231CAAA8-5823-4180-8AEC-8214A5676831}"/>
    <dgm:cxn modelId="{7A2D3C04-A074-4D25-B881-A87272242587}" type="presOf" srcId="{5B0DFA42-C959-4A25-994C-959D6B454560}" destId="{2F5028A9-FA35-4B4A-BAF9-27BFAFA2BB62}" srcOrd="0" destOrd="0" presId="urn:microsoft.com/office/officeart/2005/8/layout/cycle4"/>
    <dgm:cxn modelId="{538A5D01-20F4-4333-8BF5-BBA14383CAD7}" type="presOf" srcId="{EB3EFF85-5D64-4FCE-B912-A9346918A829}" destId="{30367C8D-5DC7-4C80-B51C-B7F2BAD6402A}" srcOrd="0" destOrd="0" presId="urn:microsoft.com/office/officeart/2005/8/layout/cycle4"/>
    <dgm:cxn modelId="{43392258-1904-4C00-81FC-CAA015533587}" type="presOf" srcId="{78119D37-17DC-493F-86E8-6D5059F4B4C0}" destId="{2F5028A9-FA35-4B4A-BAF9-27BFAFA2BB62}" srcOrd="0" destOrd="1" presId="urn:microsoft.com/office/officeart/2005/8/layout/cycle4"/>
    <dgm:cxn modelId="{59497C4E-C3EF-42E7-B2C6-649122E353F3}" srcId="{5B0DFA42-C959-4A25-994C-959D6B454560}" destId="{15852782-5BA1-401B-A161-825F7708B3A3}" srcOrd="1" destOrd="0" parTransId="{BA7F793E-C8D5-464E-A61E-1D9E12ED1C9E}" sibTransId="{52AA6B18-9263-4747-8148-8C86C2B103D7}"/>
    <dgm:cxn modelId="{47BE0B1B-6221-43FD-A13D-5D70CD94A6A7}" type="presParOf" srcId="{821695C6-01C2-4193-8D8B-27FCE9598A30}" destId="{3668B5C9-C175-4097-B443-1D177769B72B}" srcOrd="0" destOrd="0" presId="urn:microsoft.com/office/officeart/2005/8/layout/cycle4"/>
    <dgm:cxn modelId="{41D5499A-964D-4BBE-BF70-D83CC4058D66}" type="presParOf" srcId="{3668B5C9-C175-4097-B443-1D177769B72B}" destId="{2F70F931-46A5-4FEA-B274-CF82BAF984F6}" srcOrd="0" destOrd="0" presId="urn:microsoft.com/office/officeart/2005/8/layout/cycle4"/>
    <dgm:cxn modelId="{6D035040-4B19-423E-80B9-B1CF9C93F519}" type="presParOf" srcId="{2F70F931-46A5-4FEA-B274-CF82BAF984F6}" destId="{2F5028A9-FA35-4B4A-BAF9-27BFAFA2BB62}" srcOrd="0" destOrd="0" presId="urn:microsoft.com/office/officeart/2005/8/layout/cycle4"/>
    <dgm:cxn modelId="{5DF40331-40F2-4A63-A99F-1242C94E1E33}" type="presParOf" srcId="{2F70F931-46A5-4FEA-B274-CF82BAF984F6}" destId="{45AE55DE-146F-4774-8584-4CD6EC9695A6}" srcOrd="1" destOrd="0" presId="urn:microsoft.com/office/officeart/2005/8/layout/cycle4"/>
    <dgm:cxn modelId="{A22F2383-9B59-4FAB-9263-752A6ABA53F1}" type="presParOf" srcId="{3668B5C9-C175-4097-B443-1D177769B72B}" destId="{F98625A8-3CE0-4C5A-8BF6-5CE2DD079210}" srcOrd="1" destOrd="0" presId="urn:microsoft.com/office/officeart/2005/8/layout/cycle4"/>
    <dgm:cxn modelId="{A950EF12-BD2E-4F90-8928-2B517D6D1D00}" type="presParOf" srcId="{F98625A8-3CE0-4C5A-8BF6-5CE2DD079210}" destId="{E806ECBF-D556-40FC-A993-A3510D11B832}" srcOrd="0" destOrd="0" presId="urn:microsoft.com/office/officeart/2005/8/layout/cycle4"/>
    <dgm:cxn modelId="{98F4BE17-8D81-4010-9719-BF02DB543FC6}" type="presParOf" srcId="{F98625A8-3CE0-4C5A-8BF6-5CE2DD079210}" destId="{168885E7-616B-45F9-86BD-5408E793D886}" srcOrd="1" destOrd="0" presId="urn:microsoft.com/office/officeart/2005/8/layout/cycle4"/>
    <dgm:cxn modelId="{1E792095-66A3-400E-AC3A-491A96DCCEDB}" type="presParOf" srcId="{3668B5C9-C175-4097-B443-1D177769B72B}" destId="{4714683F-F0AF-4365-8BF9-268FB5652439}" srcOrd="2" destOrd="0" presId="urn:microsoft.com/office/officeart/2005/8/layout/cycle4"/>
    <dgm:cxn modelId="{ADEB6EC9-F8DF-4A28-A3B8-921778E1F5E6}" type="presParOf" srcId="{4714683F-F0AF-4365-8BF9-268FB5652439}" destId="{30367C8D-5DC7-4C80-B51C-B7F2BAD6402A}" srcOrd="0" destOrd="0" presId="urn:microsoft.com/office/officeart/2005/8/layout/cycle4"/>
    <dgm:cxn modelId="{5984AD70-8FAE-45E1-9DC0-EED3722EA85B}" type="presParOf" srcId="{4714683F-F0AF-4365-8BF9-268FB5652439}" destId="{7F668F04-40D0-445C-A1A2-CFE788EB12B0}" srcOrd="1" destOrd="0" presId="urn:microsoft.com/office/officeart/2005/8/layout/cycle4"/>
    <dgm:cxn modelId="{8D439D17-3F26-4862-9DC7-D7CB1121A906}" type="presParOf" srcId="{3668B5C9-C175-4097-B443-1D177769B72B}" destId="{8811E876-8570-4481-9568-3698689FAFAB}" srcOrd="3" destOrd="0" presId="urn:microsoft.com/office/officeart/2005/8/layout/cycle4"/>
    <dgm:cxn modelId="{C5266CF6-D3D1-463C-AA01-1135CAABA68F}" type="presParOf" srcId="{8811E876-8570-4481-9568-3698689FAFAB}" destId="{EB4A222E-43CF-4895-848D-DC9F3FA2FD33}" srcOrd="0" destOrd="0" presId="urn:microsoft.com/office/officeart/2005/8/layout/cycle4"/>
    <dgm:cxn modelId="{8728E6F7-F7DC-43FC-8A45-C61F88897206}" type="presParOf" srcId="{8811E876-8570-4481-9568-3698689FAFAB}" destId="{4CF1E1C8-AEF3-48D5-8585-F2A745C5C7E3}" srcOrd="1" destOrd="0" presId="urn:microsoft.com/office/officeart/2005/8/layout/cycle4"/>
    <dgm:cxn modelId="{2BD83C6D-9F42-43EC-8838-3E7DA8DE7E91}" type="presParOf" srcId="{3668B5C9-C175-4097-B443-1D177769B72B}" destId="{1AC7B3BE-A416-4A20-8714-EBBFFCDB26A2}" srcOrd="4" destOrd="0" presId="urn:microsoft.com/office/officeart/2005/8/layout/cycle4"/>
    <dgm:cxn modelId="{E7AF93E2-3BF6-49D0-AAE2-7C21507A912E}" type="presParOf" srcId="{821695C6-01C2-4193-8D8B-27FCE9598A30}" destId="{7CCEADE9-44D4-47A9-A3B8-F77F0996D80F}" srcOrd="1" destOrd="0" presId="urn:microsoft.com/office/officeart/2005/8/layout/cycle4"/>
    <dgm:cxn modelId="{3C543266-B63A-4B45-818B-DF62BF085866}" type="presParOf" srcId="{7CCEADE9-44D4-47A9-A3B8-F77F0996D80F}" destId="{16C6298F-3B38-4BEC-89D7-3F4172F7D477}" srcOrd="0" destOrd="0" presId="urn:microsoft.com/office/officeart/2005/8/layout/cycle4"/>
    <dgm:cxn modelId="{98602575-3AEF-4FAF-92F7-55DF578D3EAC}" type="presParOf" srcId="{7CCEADE9-44D4-47A9-A3B8-F77F0996D80F}" destId="{96C99CB0-9FE3-47B5-8D46-0B6CC723F72B}" srcOrd="1" destOrd="0" presId="urn:microsoft.com/office/officeart/2005/8/layout/cycle4"/>
    <dgm:cxn modelId="{85AA4693-D15C-48CF-BFD8-5E6CFE164116}" type="presParOf" srcId="{7CCEADE9-44D4-47A9-A3B8-F77F0996D80F}" destId="{7ADDD640-DE46-4972-A512-831FCBEE3337}" srcOrd="2" destOrd="0" presId="urn:microsoft.com/office/officeart/2005/8/layout/cycle4"/>
    <dgm:cxn modelId="{01B7B942-BB0D-474A-8527-794578D95234}" type="presParOf" srcId="{7CCEADE9-44D4-47A9-A3B8-F77F0996D80F}" destId="{32EB0B31-11C9-482D-AEC0-DA3A806852AD}" srcOrd="3" destOrd="0" presId="urn:microsoft.com/office/officeart/2005/8/layout/cycle4"/>
    <dgm:cxn modelId="{BEEA7049-AE1B-44D9-B340-4C46581F0473}" type="presParOf" srcId="{7CCEADE9-44D4-47A9-A3B8-F77F0996D80F}" destId="{36668EFA-AE34-4DE6-8E63-BF6AAB772BF2}" srcOrd="4" destOrd="0" presId="urn:microsoft.com/office/officeart/2005/8/layout/cycle4"/>
    <dgm:cxn modelId="{AE570C2C-5D71-40FE-8661-BF7E8AB892A4}" type="presParOf" srcId="{821695C6-01C2-4193-8D8B-27FCE9598A30}" destId="{6A332F14-6C68-415E-BF0A-583F92DE697A}" srcOrd="2" destOrd="0" presId="urn:microsoft.com/office/officeart/2005/8/layout/cycle4"/>
    <dgm:cxn modelId="{A4B89EAB-E4AD-4B59-A840-0762731771D8}" type="presParOf" srcId="{821695C6-01C2-4193-8D8B-27FCE9598A30}" destId="{0BCD3E84-0275-441C-A6C9-2FF06492730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AF457-0720-4C2F-934E-391F71A07D5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09FD3-607B-4CEA-AE6D-0B1491425053}">
      <dsp:nvSpPr>
        <dsp:cNvPr id="0" name=""/>
        <dsp:cNvSpPr/>
      </dsp:nvSpPr>
      <dsp:spPr>
        <a:xfrm>
          <a:off x="384538" y="253918"/>
          <a:ext cx="5656275" cy="508162"/>
        </a:xfrm>
        <a:prstGeom prst="rect">
          <a:avLst/>
        </a:prstGeom>
        <a:solidFill>
          <a:schemeClr val="accent2">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Written Policy</a:t>
          </a:r>
          <a:endParaRPr lang="en-US" sz="2700" kern="1200" dirty="0"/>
        </a:p>
      </dsp:txBody>
      <dsp:txXfrm>
        <a:off x="384538" y="253918"/>
        <a:ext cx="5656275" cy="508162"/>
      </dsp:txXfrm>
    </dsp:sp>
    <dsp:sp modelId="{77DBE9E0-8A46-42BC-9111-0855212EF96B}">
      <dsp:nvSpPr>
        <dsp:cNvPr id="0" name=""/>
        <dsp:cNvSpPr/>
      </dsp:nvSpPr>
      <dsp:spPr>
        <a:xfrm>
          <a:off x="66936" y="190398"/>
          <a:ext cx="635203" cy="635203"/>
        </a:xfrm>
        <a:prstGeom prst="ellipse">
          <a:avLst/>
        </a:prstGeom>
        <a:solidFill>
          <a:schemeClr val="accent2">
            <a:lumMod val="20000"/>
            <a:lumOff val="8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3ED86-8535-480C-8A9F-AFCC86EFC725}">
      <dsp:nvSpPr>
        <dsp:cNvPr id="0" name=""/>
        <dsp:cNvSpPr/>
      </dsp:nvSpPr>
      <dsp:spPr>
        <a:xfrm>
          <a:off x="748672" y="1015918"/>
          <a:ext cx="5292140" cy="508162"/>
        </a:xfrm>
        <a:prstGeom prst="rect">
          <a:avLst/>
        </a:prstGeom>
        <a:solidFill>
          <a:schemeClr val="accent2">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Labeling</a:t>
          </a:r>
          <a:endParaRPr lang="en-US" sz="2700" kern="1200" dirty="0"/>
        </a:p>
      </dsp:txBody>
      <dsp:txXfrm>
        <a:off x="748672" y="1015918"/>
        <a:ext cx="5292140" cy="508162"/>
      </dsp:txXfrm>
    </dsp:sp>
    <dsp:sp modelId="{C13AA705-1E53-4448-B63C-50CAEF4EAFF9}">
      <dsp:nvSpPr>
        <dsp:cNvPr id="0" name=""/>
        <dsp:cNvSpPr/>
      </dsp:nvSpPr>
      <dsp:spPr>
        <a:xfrm>
          <a:off x="431071" y="952398"/>
          <a:ext cx="635203" cy="635203"/>
        </a:xfrm>
        <a:prstGeom prst="ellipse">
          <a:avLst/>
        </a:prstGeom>
        <a:solidFill>
          <a:schemeClr val="accent2">
            <a:lumMod val="20000"/>
            <a:lumOff val="8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6D0B82-F713-4F70-9926-806ED0C7986D}">
      <dsp:nvSpPr>
        <dsp:cNvPr id="0" name=""/>
        <dsp:cNvSpPr/>
      </dsp:nvSpPr>
      <dsp:spPr>
        <a:xfrm>
          <a:off x="860432" y="1777918"/>
          <a:ext cx="5180380" cy="508162"/>
        </a:xfrm>
        <a:prstGeom prst="rect">
          <a:avLst/>
        </a:prstGeom>
        <a:solidFill>
          <a:schemeClr val="accent2">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Safety Data Sheets</a:t>
          </a:r>
          <a:endParaRPr lang="en-US" sz="2700" kern="1200" dirty="0"/>
        </a:p>
      </dsp:txBody>
      <dsp:txXfrm>
        <a:off x="860432" y="1777918"/>
        <a:ext cx="5180380" cy="508162"/>
      </dsp:txXfrm>
    </dsp:sp>
    <dsp:sp modelId="{49B0776A-AD66-4508-A0FE-4AA948608A27}">
      <dsp:nvSpPr>
        <dsp:cNvPr id="0" name=""/>
        <dsp:cNvSpPr/>
      </dsp:nvSpPr>
      <dsp:spPr>
        <a:xfrm>
          <a:off x="542831" y="1714398"/>
          <a:ext cx="635203" cy="635203"/>
        </a:xfrm>
        <a:prstGeom prst="ellipse">
          <a:avLst/>
        </a:prstGeom>
        <a:solidFill>
          <a:schemeClr val="accent2">
            <a:lumMod val="20000"/>
            <a:lumOff val="8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5EA35-4B46-4F87-926E-2826510E854A}">
      <dsp:nvSpPr>
        <dsp:cNvPr id="0" name=""/>
        <dsp:cNvSpPr/>
      </dsp:nvSpPr>
      <dsp:spPr>
        <a:xfrm>
          <a:off x="748672" y="2539918"/>
          <a:ext cx="5292140" cy="508162"/>
        </a:xfrm>
        <a:prstGeom prst="rect">
          <a:avLst/>
        </a:prstGeom>
        <a:solidFill>
          <a:schemeClr val="accent2">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Chemical Inventory</a:t>
          </a:r>
          <a:endParaRPr lang="en-US" sz="2700" kern="1200" dirty="0"/>
        </a:p>
      </dsp:txBody>
      <dsp:txXfrm>
        <a:off x="748672" y="2539918"/>
        <a:ext cx="5292140" cy="508162"/>
      </dsp:txXfrm>
    </dsp:sp>
    <dsp:sp modelId="{6FD319CC-1357-46E5-9716-4312426BAFEF}">
      <dsp:nvSpPr>
        <dsp:cNvPr id="0" name=""/>
        <dsp:cNvSpPr/>
      </dsp:nvSpPr>
      <dsp:spPr>
        <a:xfrm>
          <a:off x="431071" y="2476398"/>
          <a:ext cx="635203" cy="635203"/>
        </a:xfrm>
        <a:prstGeom prst="ellipse">
          <a:avLst/>
        </a:prstGeom>
        <a:solidFill>
          <a:schemeClr val="accent2">
            <a:lumMod val="20000"/>
            <a:lumOff val="8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14F7A0-BAA2-454A-9E73-6F165D9A32AC}">
      <dsp:nvSpPr>
        <dsp:cNvPr id="0" name=""/>
        <dsp:cNvSpPr/>
      </dsp:nvSpPr>
      <dsp:spPr>
        <a:xfrm>
          <a:off x="384538" y="3301918"/>
          <a:ext cx="5656275" cy="508162"/>
        </a:xfrm>
        <a:prstGeom prst="rect">
          <a:avLst/>
        </a:prstGeom>
        <a:solidFill>
          <a:schemeClr val="accent2">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t>Training &amp; Safety Awareness</a:t>
          </a:r>
          <a:endParaRPr lang="en-US" sz="2700" kern="1200" dirty="0"/>
        </a:p>
      </dsp:txBody>
      <dsp:txXfrm>
        <a:off x="384538" y="3301918"/>
        <a:ext cx="5656275" cy="508162"/>
      </dsp:txXfrm>
    </dsp:sp>
    <dsp:sp modelId="{97A4B10A-2AC4-4E39-872A-8A6CF0E16DAA}">
      <dsp:nvSpPr>
        <dsp:cNvPr id="0" name=""/>
        <dsp:cNvSpPr/>
      </dsp:nvSpPr>
      <dsp:spPr>
        <a:xfrm>
          <a:off x="66936" y="3238398"/>
          <a:ext cx="635203" cy="635203"/>
        </a:xfrm>
        <a:prstGeom prst="ellipse">
          <a:avLst/>
        </a:prstGeom>
        <a:solidFill>
          <a:schemeClr val="accent2">
            <a:lumMod val="20000"/>
            <a:lumOff val="8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67C8D-5DC7-4C80-B51C-B7F2BAD6402A}">
      <dsp:nvSpPr>
        <dsp:cNvPr id="0" name=""/>
        <dsp:cNvSpPr/>
      </dsp:nvSpPr>
      <dsp:spPr>
        <a:xfrm>
          <a:off x="3419593" y="2763519"/>
          <a:ext cx="2564408" cy="1300480"/>
        </a:xfrm>
        <a:prstGeom prst="roundRect">
          <a:avLst>
            <a:gd name="adj" fmla="val 10000"/>
          </a:avLst>
        </a:prstGeom>
        <a:solidFill>
          <a:schemeClr val="lt1">
            <a:alpha val="90000"/>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Safety Data    Sheets (SDSs)</a:t>
          </a:r>
          <a:endParaRPr lang="en-US" sz="2000" kern="1200" dirty="0"/>
        </a:p>
      </dsp:txBody>
      <dsp:txXfrm>
        <a:off x="4217483" y="3117207"/>
        <a:ext cx="1737951" cy="918226"/>
      </dsp:txXfrm>
    </dsp:sp>
    <dsp:sp modelId="{EB4A222E-43CF-4895-848D-DC9F3FA2FD33}">
      <dsp:nvSpPr>
        <dsp:cNvPr id="0" name=""/>
        <dsp:cNvSpPr/>
      </dsp:nvSpPr>
      <dsp:spPr>
        <a:xfrm>
          <a:off x="353303" y="2763519"/>
          <a:ext cx="2007616" cy="1300480"/>
        </a:xfrm>
        <a:prstGeom prst="roundRect">
          <a:avLst>
            <a:gd name="adj" fmla="val 10000"/>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Label</a:t>
          </a:r>
          <a:endParaRPr lang="en-US" sz="2400" kern="1200" dirty="0"/>
        </a:p>
      </dsp:txBody>
      <dsp:txXfrm>
        <a:off x="381870" y="3117206"/>
        <a:ext cx="1348197" cy="918226"/>
      </dsp:txXfrm>
    </dsp:sp>
    <dsp:sp modelId="{E806ECBF-D556-40FC-A993-A3510D11B832}">
      <dsp:nvSpPr>
        <dsp:cNvPr id="0" name=""/>
        <dsp:cNvSpPr/>
      </dsp:nvSpPr>
      <dsp:spPr>
        <a:xfrm>
          <a:off x="3628887" y="0"/>
          <a:ext cx="2007616" cy="130048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Pictogram</a:t>
          </a: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4259739" y="28567"/>
        <a:ext cx="1348197" cy="918226"/>
      </dsp:txXfrm>
    </dsp:sp>
    <dsp:sp modelId="{2F5028A9-FA35-4B4A-BAF9-27BFAFA2BB62}">
      <dsp:nvSpPr>
        <dsp:cNvPr id="0" name=""/>
        <dsp:cNvSpPr/>
      </dsp:nvSpPr>
      <dsp:spPr>
        <a:xfrm>
          <a:off x="181100" y="0"/>
          <a:ext cx="2352022" cy="1300480"/>
        </a:xfrm>
        <a:prstGeom prst="roundRect">
          <a:avLst>
            <a:gd name="adj" fmla="val 10000"/>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Criteria to Classify</a:t>
          </a:r>
          <a:endParaRPr lang="en-US" sz="1200" kern="1200" dirty="0"/>
        </a:p>
        <a:p>
          <a:pPr marL="228600" lvl="2" indent="-114300" algn="l" defTabSz="533400">
            <a:lnSpc>
              <a:spcPct val="90000"/>
            </a:lnSpc>
            <a:spcBef>
              <a:spcPct val="0"/>
            </a:spcBef>
            <a:spcAft>
              <a:spcPct val="15000"/>
            </a:spcAft>
            <a:buChar char="••"/>
          </a:pPr>
          <a:r>
            <a:rPr lang="en-US" sz="1200" kern="1200" dirty="0" smtClean="0"/>
            <a:t>Chemical</a:t>
          </a:r>
          <a:endParaRPr lang="en-US" sz="1200" kern="1200" dirty="0"/>
        </a:p>
        <a:p>
          <a:pPr marL="228600" lvl="2" indent="-114300" algn="l" defTabSz="533400">
            <a:lnSpc>
              <a:spcPct val="90000"/>
            </a:lnSpc>
            <a:spcBef>
              <a:spcPct val="0"/>
            </a:spcBef>
            <a:spcAft>
              <a:spcPct val="15000"/>
            </a:spcAft>
            <a:buChar char="••"/>
          </a:pPr>
          <a:r>
            <a:rPr lang="en-US" sz="1200" kern="1200" dirty="0" smtClean="0"/>
            <a:t>Physical</a:t>
          </a:r>
          <a:endParaRPr lang="en-US" sz="1200" kern="1200" dirty="0"/>
        </a:p>
        <a:p>
          <a:pPr marL="228600" lvl="2" indent="-114300" algn="l" defTabSz="533400">
            <a:lnSpc>
              <a:spcPct val="90000"/>
            </a:lnSpc>
            <a:spcBef>
              <a:spcPct val="0"/>
            </a:spcBef>
            <a:spcAft>
              <a:spcPct val="15000"/>
            </a:spcAft>
            <a:buChar char="••"/>
          </a:pPr>
          <a:r>
            <a:rPr lang="en-US" sz="1200" kern="1200" dirty="0" smtClean="0"/>
            <a:t>Environmental</a:t>
          </a:r>
          <a:endParaRPr lang="en-US" sz="1200" kern="1200" dirty="0"/>
        </a:p>
      </dsp:txBody>
      <dsp:txXfrm>
        <a:off x="209667" y="28567"/>
        <a:ext cx="1589281" cy="918226"/>
      </dsp:txXfrm>
    </dsp:sp>
    <dsp:sp modelId="{16C6298F-3B38-4BEC-89D7-3F4172F7D477}">
      <dsp:nvSpPr>
        <dsp:cNvPr id="0" name=""/>
        <dsp:cNvSpPr/>
      </dsp:nvSpPr>
      <dsp:spPr>
        <a:xfrm>
          <a:off x="1247648" y="231647"/>
          <a:ext cx="1759712" cy="1759712"/>
        </a:xfrm>
        <a:prstGeom prst="pieWedg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Classify</a:t>
          </a:r>
          <a:endParaRPr lang="en-US" sz="1300" kern="1200" dirty="0"/>
        </a:p>
      </dsp:txBody>
      <dsp:txXfrm>
        <a:off x="1763056" y="747055"/>
        <a:ext cx="1244304" cy="1244304"/>
      </dsp:txXfrm>
    </dsp:sp>
    <dsp:sp modelId="{96C99CB0-9FE3-47B5-8D46-0B6CC723F72B}">
      <dsp:nvSpPr>
        <dsp:cNvPr id="0" name=""/>
        <dsp:cNvSpPr/>
      </dsp:nvSpPr>
      <dsp:spPr>
        <a:xfrm rot="5400000">
          <a:off x="3088640" y="231647"/>
          <a:ext cx="1759712" cy="1759712"/>
        </a:xfrm>
        <a:prstGeom prst="pieWedge">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Communicate</a:t>
          </a:r>
          <a:endParaRPr lang="en-US" sz="1300" kern="1200" dirty="0"/>
        </a:p>
      </dsp:txBody>
      <dsp:txXfrm rot="-5400000">
        <a:off x="3088640" y="747055"/>
        <a:ext cx="1244304" cy="1244304"/>
      </dsp:txXfrm>
    </dsp:sp>
    <dsp:sp modelId="{7ADDD640-DE46-4972-A512-831FCBEE3337}">
      <dsp:nvSpPr>
        <dsp:cNvPr id="0" name=""/>
        <dsp:cNvSpPr/>
      </dsp:nvSpPr>
      <dsp:spPr>
        <a:xfrm rot="10800000">
          <a:off x="2971795" y="2108203"/>
          <a:ext cx="1759712" cy="1759712"/>
        </a:xfrm>
        <a:prstGeom prst="pieWedge">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Communicate</a:t>
          </a:r>
          <a:endParaRPr lang="en-US" sz="1300" kern="1200" dirty="0"/>
        </a:p>
      </dsp:txBody>
      <dsp:txXfrm rot="10800000">
        <a:off x="2971795" y="2108203"/>
        <a:ext cx="1244304" cy="1244304"/>
      </dsp:txXfrm>
    </dsp:sp>
    <dsp:sp modelId="{32EB0B31-11C9-482D-AEC0-DA3A806852AD}">
      <dsp:nvSpPr>
        <dsp:cNvPr id="0" name=""/>
        <dsp:cNvSpPr/>
      </dsp:nvSpPr>
      <dsp:spPr>
        <a:xfrm rot="16200000">
          <a:off x="1247648" y="2072640"/>
          <a:ext cx="1759712" cy="1759712"/>
        </a:xfrm>
        <a:prstGeom prst="pieWedg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Communicate</a:t>
          </a:r>
          <a:endParaRPr lang="en-US" sz="1300" kern="1200" dirty="0"/>
        </a:p>
      </dsp:txBody>
      <dsp:txXfrm rot="5400000">
        <a:off x="1763056" y="2072640"/>
        <a:ext cx="1244304" cy="1244304"/>
      </dsp:txXfrm>
    </dsp:sp>
    <dsp:sp modelId="{6A332F14-6C68-415E-BF0A-583F92DE697A}">
      <dsp:nvSpPr>
        <dsp:cNvPr id="0" name=""/>
        <dsp:cNvSpPr/>
      </dsp:nvSpPr>
      <dsp:spPr>
        <a:xfrm>
          <a:off x="2744216" y="1666240"/>
          <a:ext cx="607568" cy="528320"/>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CD3E84-0275-441C-A6C9-2FF064927305}">
      <dsp:nvSpPr>
        <dsp:cNvPr id="0" name=""/>
        <dsp:cNvSpPr/>
      </dsp:nvSpPr>
      <dsp:spPr>
        <a:xfrm rot="10800000">
          <a:off x="2744216" y="1869440"/>
          <a:ext cx="607568" cy="528320"/>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1638CD6D-AF47-4F6B-8AF3-77A390AD0EA5}" type="slidenum">
              <a:rPr lang="en-US" smtClean="0"/>
              <a:t>‹#›</a:t>
            </a:fld>
            <a:endParaRPr lang="en-US" dirty="0"/>
          </a:p>
        </p:txBody>
      </p:sp>
    </p:spTree>
    <p:extLst>
      <p:ext uri="{BB962C8B-B14F-4D97-AF65-F5344CB8AC3E}">
        <p14:creationId xmlns:p14="http://schemas.microsoft.com/office/powerpoint/2010/main" val="257862107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1747"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31751"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DF24B53-728C-4A1E-9167-E705E19846A3}" type="slidenum">
              <a:rPr lang="en-US"/>
              <a:pPr>
                <a:defRPr/>
              </a:pPr>
              <a:t>‹#›</a:t>
            </a:fld>
            <a:endParaRPr lang="en-US" dirty="0"/>
          </a:p>
        </p:txBody>
      </p:sp>
    </p:spTree>
    <p:extLst>
      <p:ext uri="{BB962C8B-B14F-4D97-AF65-F5344CB8AC3E}">
        <p14:creationId xmlns:p14="http://schemas.microsoft.com/office/powerpoint/2010/main" val="1146768299"/>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24B53-728C-4A1E-9167-E705E19846A3}" type="slidenum">
              <a:rPr lang="en-US" smtClean="0"/>
              <a:pPr>
                <a:defRPr/>
              </a:pPr>
              <a:t>1</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65106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13</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14</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15</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24</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48022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25</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48022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26</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480224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a:bodyPr>
          <a:lstStyle/>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Toxic gases can be released during the</a:t>
            </a:r>
            <a:r>
              <a:rPr lang="en-US" sz="1600" baseline="0" dirty="0" smtClean="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formation process of plastics from overheating finished plastics.</a:t>
            </a:r>
          </a:p>
          <a:p>
            <a:pPr lvl="1"/>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27</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480224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29</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48022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30</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4136766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36</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24B53-728C-4A1E-9167-E705E19846A3}" type="slidenum">
              <a:rPr lang="en-US" smtClean="0"/>
              <a:pPr>
                <a:defRPr/>
              </a:pPr>
              <a:t>2</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65106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37</a:t>
            </a:fld>
            <a:endParaRPr lang="en-US" sz="1200" dirty="0">
              <a:latin typeface="+mn-lt"/>
            </a:endParaRPr>
          </a:p>
        </p:txBody>
      </p:sp>
    </p:spTree>
    <p:extLst>
      <p:ext uri="{BB962C8B-B14F-4D97-AF65-F5344CB8AC3E}">
        <p14:creationId xmlns:p14="http://schemas.microsoft.com/office/powerpoint/2010/main" val="591832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38</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39</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40</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41</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42</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43</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44</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45</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46</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3</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480224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47</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48</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49</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50</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51</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52</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53</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54</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55</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56</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57</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24B53-728C-4A1E-9167-E705E19846A3}" type="slidenum">
              <a:rPr lang="en-US" smtClean="0"/>
              <a:pPr>
                <a:defRPr/>
              </a:pPr>
              <a:t>58</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651069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24B53-728C-4A1E-9167-E705E19846A3}" type="slidenum">
              <a:rPr lang="en-US" smtClean="0"/>
              <a:pPr>
                <a:defRPr/>
              </a:pPr>
              <a:t>59</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651069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24B53-728C-4A1E-9167-E705E19846A3}" type="slidenum">
              <a:rPr lang="en-US" smtClean="0"/>
              <a:pPr>
                <a:defRPr/>
              </a:pPr>
              <a:t>60</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651069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b="1" dirty="0" smtClean="0">
                <a:latin typeface="+mn-lt"/>
              </a:rPr>
              <a:t>Editorial Guidelines on Bullets:</a:t>
            </a:r>
          </a:p>
          <a:p>
            <a:pPr eaLnBrk="1" fontAlgn="auto" hangingPunct="1">
              <a:spcBef>
                <a:spcPts val="0"/>
              </a:spcBef>
              <a:spcAft>
                <a:spcPts val="0"/>
              </a:spcAft>
              <a:defRPr/>
            </a:pPr>
            <a:endParaRPr lang="en-US" dirty="0" smtClean="0">
              <a:latin typeface="+mn-lt"/>
            </a:endParaRPr>
          </a:p>
          <a:p>
            <a:pPr eaLnBrk="1" fontAlgn="auto" hangingPunct="1">
              <a:spcBef>
                <a:spcPts val="0"/>
              </a:spcBef>
              <a:spcAft>
                <a:spcPts val="0"/>
              </a:spcAft>
              <a:defRPr/>
            </a:pPr>
            <a:r>
              <a:rPr lang="en-US" dirty="0" smtClean="0">
                <a:latin typeface="+mn-lt"/>
              </a:rPr>
              <a:t>1. 	Vertical lists are best introduced by a grammatically complete sentence followed by a colon. No periods </a:t>
            </a:r>
          </a:p>
          <a:p>
            <a:pPr eaLnBrk="1" fontAlgn="auto" hangingPunct="1">
              <a:spcBef>
                <a:spcPts val="0"/>
              </a:spcBef>
              <a:spcAft>
                <a:spcPts val="0"/>
              </a:spcAft>
              <a:defRPr/>
            </a:pPr>
            <a:r>
              <a:rPr lang="en-US" dirty="0" smtClean="0">
                <a:latin typeface="+mn-lt"/>
              </a:rPr>
              <a:t>      	are required at the end of entries unless at least one entry is a complete sentence, in which case a period </a:t>
            </a:r>
          </a:p>
          <a:p>
            <a:pPr eaLnBrk="1" fontAlgn="auto" hangingPunct="1">
              <a:spcBef>
                <a:spcPts val="0"/>
              </a:spcBef>
              <a:spcAft>
                <a:spcPts val="0"/>
              </a:spcAft>
              <a:defRPr/>
            </a:pPr>
            <a:r>
              <a:rPr lang="en-US" dirty="0" smtClean="0">
                <a:latin typeface="+mn-lt"/>
              </a:rPr>
              <a:t>	is necessary at the end of each entry. </a:t>
            </a:r>
          </a:p>
          <a:p>
            <a:pPr eaLnBrk="1" fontAlgn="auto" hangingPunct="1">
              <a:spcBef>
                <a:spcPts val="0"/>
              </a:spcBef>
              <a:spcAft>
                <a:spcPts val="0"/>
              </a:spcAft>
              <a:defRPr/>
            </a:pPr>
            <a:r>
              <a:rPr lang="en-US" dirty="0" smtClean="0">
                <a:latin typeface="+mn-lt"/>
              </a:rPr>
              <a:t>	Example: A university can be judged by three measures:</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2.	If a list completes the sentence that introduces it, items begin with lowercase letters, commas or semicolons </a:t>
            </a:r>
          </a:p>
          <a:p>
            <a:pPr eaLnBrk="1" fontAlgn="auto" hangingPunct="1">
              <a:spcBef>
                <a:spcPts val="0"/>
              </a:spcBef>
              <a:spcAft>
                <a:spcPts val="0"/>
              </a:spcAft>
              <a:defRPr/>
            </a:pPr>
            <a:r>
              <a:rPr lang="en-US" dirty="0" smtClean="0">
                <a:latin typeface="+mn-lt"/>
              </a:rPr>
              <a:t>	(if individual items contain commas) are used to separate each item, and the last item ends with a period. </a:t>
            </a:r>
          </a:p>
          <a:p>
            <a:pPr eaLnBrk="1" fontAlgn="auto" hangingPunct="1">
              <a:spcBef>
                <a:spcPts val="0"/>
              </a:spcBef>
              <a:spcAft>
                <a:spcPts val="0"/>
              </a:spcAft>
              <a:defRPr/>
            </a:pPr>
            <a:r>
              <a:rPr lang="en-US" dirty="0" smtClean="0">
                <a:latin typeface="+mn-lt"/>
              </a:rPr>
              <a:t>	Note that the introductory clause does not end with a colon. </a:t>
            </a:r>
          </a:p>
          <a:p>
            <a:pPr eaLnBrk="1" fontAlgn="auto" hangingPunct="1">
              <a:spcBef>
                <a:spcPts val="0"/>
              </a:spcBef>
              <a:spcAft>
                <a:spcPts val="0"/>
              </a:spcAft>
              <a:defRPr/>
            </a:pPr>
            <a:r>
              <a:rPr lang="en-US" dirty="0" smtClean="0">
                <a:latin typeface="+mn-lt"/>
              </a:rPr>
              <a:t>	Example: A university can be judged by</a:t>
            </a:r>
          </a:p>
          <a:p>
            <a:pPr eaLnBrk="1" fontAlgn="auto" hangingPunct="1">
              <a:spcBef>
                <a:spcPts val="0"/>
              </a:spcBef>
              <a:spcAft>
                <a:spcPts val="0"/>
              </a:spcAft>
              <a:defRPr/>
            </a:pPr>
            <a:r>
              <a:rPr lang="en-US" dirty="0" smtClean="0">
                <a:latin typeface="+mn-lt"/>
              </a:rPr>
              <a:t>	· the quality of its students,</a:t>
            </a:r>
          </a:p>
          <a:p>
            <a:pPr eaLnBrk="1" fontAlgn="auto" hangingPunct="1">
              <a:spcBef>
                <a:spcPts val="0"/>
              </a:spcBef>
              <a:spcAft>
                <a:spcPts val="0"/>
              </a:spcAft>
              <a:defRPr/>
            </a:pPr>
            <a:r>
              <a:rPr lang="en-US" dirty="0" smtClean="0">
                <a:latin typeface="+mn-lt"/>
              </a:rPr>
              <a:t>	· the quality of its faculty,</a:t>
            </a:r>
          </a:p>
          <a:p>
            <a:pPr eaLnBrk="1" fontAlgn="auto" hangingPunct="1">
              <a:spcBef>
                <a:spcPts val="0"/>
              </a:spcBef>
              <a:spcAft>
                <a:spcPts val="0"/>
              </a:spcAft>
              <a:defRPr/>
            </a:pPr>
            <a:r>
              <a:rPr lang="en-US" dirty="0" smtClean="0">
                <a:latin typeface="+mn-lt"/>
              </a:rPr>
              <a:t>	· the quality of its infrastructure.</a:t>
            </a:r>
          </a:p>
          <a:p>
            <a:pPr eaLnBrk="1" fontAlgn="auto" hangingPunct="1">
              <a:spcBef>
                <a:spcPts val="0"/>
              </a:spcBef>
              <a:spcAft>
                <a:spcPts val="0"/>
              </a:spcAft>
              <a:defRPr/>
            </a:pPr>
            <a:r>
              <a:rPr lang="en-US" dirty="0" smtClean="0">
                <a:latin typeface="+mn-lt"/>
              </a:rPr>
              <a:t> </a:t>
            </a:r>
          </a:p>
          <a:p>
            <a:pPr eaLnBrk="1" fontAlgn="auto" hangingPunct="1">
              <a:spcBef>
                <a:spcPts val="0"/>
              </a:spcBef>
              <a:spcAft>
                <a:spcPts val="0"/>
              </a:spcAft>
              <a:defRPr/>
            </a:pPr>
            <a:r>
              <a:rPr lang="en-US" dirty="0" smtClean="0">
                <a:latin typeface="+mn-lt"/>
              </a:rPr>
              <a:t>3.	Avoid mixing sentence and nonsentence items in a bulleted list. </a:t>
            </a:r>
          </a:p>
          <a:p>
            <a:pPr eaLnBrk="1" fontAlgn="auto" hangingPunct="1">
              <a:spcBef>
                <a:spcPts val="0"/>
              </a:spcBef>
              <a:spcAft>
                <a:spcPts val="0"/>
              </a:spcAft>
              <a:defRPr/>
            </a:pPr>
            <a:endParaRPr lang="en-US" dirty="0" smtClean="0">
              <a:latin typeface="+mn-lt"/>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61</a:t>
            </a:fld>
            <a:endParaRPr lang="en-US" sz="1200" dirty="0">
              <a:latin typeface="+mn-lt"/>
            </a:endParaRPr>
          </a:p>
        </p:txBody>
      </p:sp>
    </p:spTree>
    <p:extLst>
      <p:ext uri="{BB962C8B-B14F-4D97-AF65-F5344CB8AC3E}">
        <p14:creationId xmlns:p14="http://schemas.microsoft.com/office/powerpoint/2010/main" val="148022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7</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8</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9</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11</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rtlCol="0">
            <a:normAutofit lnSpcReduction="10000"/>
          </a:bodyPr>
          <a:lstStyle/>
          <a:p>
            <a:pPr eaLnBrk="1" fontAlgn="auto" hangingPunct="1">
              <a:spcBef>
                <a:spcPts val="0"/>
              </a:spcBef>
              <a:spcAft>
                <a:spcPts val="0"/>
              </a:spcAft>
              <a:defRPr/>
            </a:pPr>
            <a:r>
              <a:rPr lang="en-US" sz="1200" b="1" kern="1200" dirty="0" smtClean="0">
                <a:solidFill>
                  <a:schemeClr val="tx1"/>
                </a:solidFill>
                <a:latin typeface="Calibri" pitchFamily="34" charset="0"/>
                <a:ea typeface="+mn-ea"/>
                <a:cs typeface="+mn-cs"/>
              </a:rPr>
              <a:t>Editorial Guidelines on Bullets:</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1. 	Vertical lists are best introduced by a grammatically complete sentence followed by a colon. No periods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are required at the end of entries unless at least one entry is a complete sentence, in which case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is necessary at the end of each entry.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 three measures: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2.	If a list completes the sentence that introduces it, items begin with lowercase letters, commas or semicolons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(if individual items contain commas) are used to separate each item, and the last item ends with a period.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Note that the introductory clause does not end with a colon.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Example: A university can be judged by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students,</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faculty,</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 the quality of its infrastructure.</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 </a:t>
            </a:r>
          </a:p>
          <a:p>
            <a:pPr eaLnBrk="1" fontAlgn="auto" hangingPunct="1">
              <a:spcBef>
                <a:spcPts val="0"/>
              </a:spcBef>
              <a:spcAft>
                <a:spcPts val="0"/>
              </a:spcAft>
              <a:defRPr/>
            </a:pPr>
            <a:r>
              <a:rPr lang="en-US" sz="1200" kern="1200" dirty="0" smtClean="0">
                <a:solidFill>
                  <a:schemeClr val="tx1"/>
                </a:solidFill>
                <a:latin typeface="Calibri" pitchFamily="34" charset="0"/>
                <a:ea typeface="+mn-ea"/>
                <a:cs typeface="+mn-cs"/>
              </a:rPr>
              <a:t>3.	Avoid mixing sentence and nonsentence items in a bulleted list. </a:t>
            </a:r>
          </a:p>
          <a:p>
            <a:pPr eaLnBrk="1" fontAlgn="auto" hangingPunct="1">
              <a:spcBef>
                <a:spcPts val="0"/>
              </a:spcBef>
              <a:spcAft>
                <a:spcPts val="0"/>
              </a:spcAft>
              <a:defRPr/>
            </a:pPr>
            <a:endParaRPr lang="en-US" sz="1200" kern="1200" dirty="0" smtClean="0">
              <a:solidFill>
                <a:schemeClr val="tx1"/>
              </a:solidFill>
              <a:latin typeface="Calibri" pitchFamily="34" charset="0"/>
              <a:ea typeface="+mn-ea"/>
              <a:cs typeface="+mn-cs"/>
            </a:endParaRPr>
          </a:p>
        </p:txBody>
      </p:sp>
      <p:sp>
        <p:nvSpPr>
          <p:cNvPr id="23556" name="Slide Number Placeholder 3"/>
          <p:cNvSpPr txBox="1">
            <a:spLocks noGrp="1"/>
          </p:cNvSpPr>
          <p:nvPr/>
        </p:nvSpPr>
        <p:spPr bwMode="auto">
          <a:xfrm>
            <a:off x="3884613" y="8829967"/>
            <a:ext cx="2971800" cy="464820"/>
          </a:xfrm>
          <a:prstGeom prst="rect">
            <a:avLst/>
          </a:prstGeom>
          <a:noFill/>
          <a:ln>
            <a:miter lim="800000"/>
            <a:headEnd/>
            <a:tailEnd/>
          </a:ln>
        </p:spPr>
        <p:txBody>
          <a:bodyPr anchor="b"/>
          <a:lstStyle/>
          <a:p>
            <a:pPr algn="r">
              <a:defRPr/>
            </a:pPr>
            <a:fld id="{6E8233F1-2028-471A-A01B-DCA4C237DD6E}" type="slidenum">
              <a:rPr lang="en-US" sz="1200">
                <a:latin typeface="+mn-lt"/>
              </a:rPr>
              <a:pPr algn="r">
                <a:defRPr/>
              </a:pPr>
              <a:t>12</a:t>
            </a:fld>
            <a:endParaRPr lang="en-US" sz="1200" dirty="0">
              <a:latin typeface="+mn-lt"/>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14756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C01F51-A791-45F9-B937-6FCD639DD43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E981A72-98D8-416F-A9E1-2271A1716C3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A8B797F-D3CC-43D0-86C9-CC34B0642E4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29CA1-B5D6-42B5-B5F4-061D2B8B3D1D}"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8BDC9F-78C1-4609-8C91-5FE430BFF124}" type="slidenum">
              <a:rPr lang="en-US" smtClean="0"/>
              <a:t>‹#›</a:t>
            </a:fld>
            <a:endParaRPr lang="en-US" dirty="0"/>
          </a:p>
        </p:txBody>
      </p:sp>
    </p:spTree>
    <p:extLst>
      <p:ext uri="{BB962C8B-B14F-4D97-AF65-F5344CB8AC3E}">
        <p14:creationId xmlns:p14="http://schemas.microsoft.com/office/powerpoint/2010/main" val="13614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1276BB4-C7B3-40A8-A93D-115487D90A39}" type="slidenum">
              <a:rPr lang="en-US"/>
              <a:pPr>
                <a:defRPr/>
              </a:pPr>
              <a:t>‹#›</a:t>
            </a:fld>
            <a:endParaRPr lang="en-US" dirty="0"/>
          </a:p>
        </p:txBody>
      </p:sp>
      <p:sp>
        <p:nvSpPr>
          <p:cNvPr id="7" name="Content Placeholder 2"/>
          <p:cNvSpPr>
            <a:spLocks noGrp="1"/>
          </p:cNvSpPr>
          <p:nvPr>
            <p:ph idx="13" hasCustomPrompt="1"/>
          </p:nvPr>
        </p:nvSpPr>
        <p:spPr>
          <a:xfrm>
            <a:off x="76200" y="76200"/>
            <a:ext cx="2667000" cy="441960"/>
          </a:xfrm>
        </p:spPr>
        <p:txBody>
          <a:bodyPr/>
          <a:lstStyle>
            <a:lvl2pPr marL="457200" indent="0">
              <a:buNone/>
              <a:defRPr/>
            </a:lvl2pPr>
          </a:lstStyle>
          <a:p>
            <a:pPr lvl="1"/>
            <a:r>
              <a:rPr lang="en-US" dirty="0" err="1" smtClean="0"/>
              <a:t>Wordmark</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496A973-F3B4-48DC-B40A-EE55E95A6A5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A9F6A0E-0A5C-4D3C-A70F-C17D36C1127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34A2309-1370-4A4A-AC85-656B0B3820D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41B9872-BD58-4A03-951C-59BB4F8D839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5E56B30-D742-4D6F-A979-68739F7BCD5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EDF7615-3BF2-4CFC-920B-B7288450FEA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EC83137-1E0F-4189-9A15-A6F11C78FB1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38EA21-BB3A-42D0-9E4B-9FF7548A13F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3.png"/><Relationship Id="rId7"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www.google.com/url?sa=i&amp;rct=j&amp;q=&amp;esrc=s&amp;frm=1&amp;source=images&amp;cd=&amp;cad=rja&amp;docid=icKq8yujdyB-sM&amp;tbnid=dplPrYrBTgn8_M:&amp;ved=0CAUQjRw&amp;url=http://www.stewardshipcommunity.com/stewardship-in-practice/human-health/hazard-risk-human-health-and-pesticides/hazard-profile-and-risk-assessment.html&amp;ei=RBWBUoeQHcXnkAfCy4CADg&amp;bvm=bv.56146854,d.eW0&amp;psig=AFQjCNEoQLZR_Iy4pwMO1JnAxAtjBYa_nQ&amp;ust=1384277622549806"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m/url?sa=i&amp;rct=j&amp;q=&amp;esrc=s&amp;frm=1&amp;source=images&amp;cd=&amp;cad=rja&amp;docid=6Z2ljbXJB5__RM&amp;tbnid=H_vHfSVsmhJm-M:&amp;ved=0CAUQjRw&amp;url=http://www.pan-uk.org/health/routes-of-exposure&amp;ei=EDuBUo7AI83nkAeU3oDgDQ&amp;psig=AFQjCNHxMt-g7_m11r7oi0Jd2m3JGcGJQA&amp;ust=1384287238420521"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http://www.google.com/url?sa=i&amp;rct=j&amp;q=&amp;esrc=s&amp;frm=1&amp;source=images&amp;cd=&amp;cad=rja&amp;docid=9--U7r2yaYS2NM&amp;tbnid=_Z9xuRQWv0cmdM:&amp;ved=0CAUQjRw&amp;url=http://www.fewresources.org/toxic-chemicals--global-health.html&amp;ei=JT2BUqntOIi1kQeUjYHAAQ&amp;bvm=bv.56146854,d.eW0&amp;psig=AFQjCNHNEdxzyzlWR9NG8t1twvNLspv1vQ&amp;ust=1384287908737697" TargetMode="Externa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hyperlink" Target="http://www.google.com/url?sa=i&amp;rct=j&amp;q=&amp;esrc=s&amp;frm=1&amp;source=images&amp;cd=&amp;cad=rja&amp;docid=zkTSpZrfTtDJ7M&amp;tbnid=JJoQ6O1mwxEbBM:&amp;ved=0CAUQjRw&amp;url=http://link.springer.com/chapter/10.1007/978-1-4615-8966-2_8&amp;ei=eD2BUsbGDsyGkQfbyYGADg&amp;bvm=bv.56146854,d.eW0&amp;psig=AFQjCNFZiHv6dzYhzlSatvV211KRts-2tw&amp;ust=1384287951805570"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hyperlink" Target="http://www.google.com/url?sa=i&amp;rct=j&amp;q=&amp;esrc=s&amp;frm=1&amp;source=images&amp;cd=&amp;cad=rja&amp;docid=S5YzoeTqhmgbtM&amp;tbnid=NajjyagDkpzt_M:&amp;ved=0CAUQjRw&amp;url=http://link.springer.com/chapter/10.1007/978-3-642-81919-3_9&amp;ei=yj2BUozCIMvqkQfk5oHgDQ&amp;psig=AFQjCNFZiHv6dzYhzlSatvV211KRts-2tw&amp;ust=138428795180557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google.com/url?sa=i&amp;rct=j&amp;q=&amp;esrc=s&amp;frm=1&amp;source=images&amp;cd=&amp;cad=rja&amp;docid=DHUSiVIGeaE0WM&amp;tbnid=opraNfheSA3J_M:&amp;ved=0CAUQjRw&amp;url=http://www.uswtmc.org/latest/osha-releases-new-resources-to-better-protect-workers-from-hazardous-chemicals&amp;ei=Yj-BUoLmF8bMkQeMx4HoDQ&amp;bvm=bv.56146854,d.eW0&amp;psig=AFQjCNET8_eZxJxoHLri7lLAAOdVPGlIzQ&amp;ust=1384288449548312" TargetMode="Externa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3" Type="http://schemas.openxmlformats.org/officeDocument/2006/relationships/hyperlink" Target="mailto:juneb@clemson.edu"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mailto:mengeri@clemson.edu" TargetMode="External"/><Relationship Id="rId4" Type="http://schemas.openxmlformats.org/officeDocument/2006/relationships/hyperlink" Target="mailto:lhobrya@clemosn.ed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0" y="1600200"/>
            <a:ext cx="9144000" cy="4770537"/>
          </a:xfrm>
          <a:prstGeom prst="rect">
            <a:avLst/>
          </a:prstGeom>
          <a:noFill/>
          <a:ln w="9525">
            <a:noFill/>
            <a:miter lim="800000"/>
            <a:headEnd/>
            <a:tailEnd/>
          </a:ln>
        </p:spPr>
        <p:txBody>
          <a:bodyPr wrap="square">
            <a:spAutoFit/>
          </a:bodyPr>
          <a:lstStyle/>
          <a:p>
            <a:pPr marL="342900" indent="-342900" algn="ctr" eaLnBrk="0" hangingPunct="0">
              <a:buFont typeface="Arial" panose="020B0604020202020204" pitchFamily="34" charset="0"/>
              <a:buChar char="•"/>
            </a:pPr>
            <a:endParaRPr lang="en-US" sz="2400" dirty="0" smtClean="0">
              <a:solidFill>
                <a:srgbClr val="F4702F"/>
              </a:solidFill>
              <a:latin typeface="Verdana" pitchFamily="34" charset="0"/>
            </a:endParaRPr>
          </a:p>
          <a:p>
            <a:pPr marL="342900" indent="-342900" algn="ctr" eaLnBrk="0" hangingPunct="0">
              <a:buFont typeface="Arial" panose="020B0604020202020204" pitchFamily="34" charset="0"/>
              <a:buChar char="•"/>
            </a:pPr>
            <a:endParaRPr lang="en-US" sz="2400" dirty="0">
              <a:solidFill>
                <a:srgbClr val="F4702F"/>
              </a:solidFill>
              <a:latin typeface="Verdana" pitchFamily="34" charset="0"/>
            </a:endParaRPr>
          </a:p>
          <a:p>
            <a:pPr marL="342900" indent="-342900" algn="ctr" eaLnBrk="0" hangingPunct="0">
              <a:buFont typeface="Arial" panose="020B0604020202020204" pitchFamily="34" charset="0"/>
              <a:buChar char="•"/>
            </a:pPr>
            <a:endParaRPr lang="en-US" sz="2400" dirty="0" smtClean="0">
              <a:solidFill>
                <a:srgbClr val="F4702F"/>
              </a:solidFill>
              <a:latin typeface="Verdana" pitchFamily="34" charset="0"/>
            </a:endParaRPr>
          </a:p>
          <a:p>
            <a:pPr algn="ctr" eaLnBrk="0" hangingPunct="0"/>
            <a:r>
              <a:rPr lang="en-US" sz="2800" dirty="0" smtClean="0">
                <a:solidFill>
                  <a:srgbClr val="F4702F"/>
                </a:solidFill>
                <a:latin typeface="Verdana" pitchFamily="34" charset="0"/>
              </a:rPr>
              <a:t>Arts Department</a:t>
            </a:r>
          </a:p>
          <a:p>
            <a:pPr marL="342900" indent="-342900" algn="ctr" eaLnBrk="0" hangingPunct="0">
              <a:buFont typeface="Arial" panose="020B0604020202020204" pitchFamily="34" charset="0"/>
              <a:buChar char="•"/>
            </a:pPr>
            <a:endParaRPr lang="en-US" sz="2400" dirty="0">
              <a:solidFill>
                <a:srgbClr val="F4702F"/>
              </a:solidFill>
              <a:latin typeface="Verdana" pitchFamily="34" charset="0"/>
            </a:endParaRPr>
          </a:p>
          <a:p>
            <a:pPr algn="ctr" eaLnBrk="0" hangingPunct="0"/>
            <a:r>
              <a:rPr lang="en-US" sz="2000" dirty="0" smtClean="0">
                <a:solidFill>
                  <a:srgbClr val="F4702F"/>
                </a:solidFill>
                <a:latin typeface="Verdana" pitchFamily="34" charset="0"/>
              </a:rPr>
              <a:t>HAZCOM (Hazard Communication) and Exposure Routes </a:t>
            </a:r>
          </a:p>
          <a:p>
            <a:pPr algn="ctr" eaLnBrk="0" hangingPunct="0"/>
            <a:r>
              <a:rPr lang="en-US" sz="2000" dirty="0" smtClean="0">
                <a:latin typeface="Verdana" pitchFamily="34" charset="0"/>
              </a:rPr>
              <a:t>Anne Kogut, CIH,CSP</a:t>
            </a:r>
          </a:p>
          <a:p>
            <a:pPr algn="ctr" eaLnBrk="0" hangingPunct="0"/>
            <a:r>
              <a:rPr lang="en-US" sz="2000" dirty="0" smtClean="0">
                <a:latin typeface="Verdana" pitchFamily="34" charset="0"/>
              </a:rPr>
              <a:t>Industrial Hygiene Manager</a:t>
            </a:r>
          </a:p>
          <a:p>
            <a:pPr algn="ctr" eaLnBrk="0" hangingPunct="0"/>
            <a:endParaRPr lang="en-US" sz="2000" dirty="0">
              <a:latin typeface="Verdana" pitchFamily="34" charset="0"/>
            </a:endParaRPr>
          </a:p>
          <a:p>
            <a:pPr algn="ctr" eaLnBrk="0" hangingPunct="0"/>
            <a:r>
              <a:rPr lang="en-US" sz="2000" dirty="0" smtClean="0">
                <a:solidFill>
                  <a:srgbClr val="F4702F"/>
                </a:solidFill>
                <a:latin typeface="Verdana" pitchFamily="34" charset="0"/>
              </a:rPr>
              <a:t>Hazardous Waste  </a:t>
            </a:r>
          </a:p>
          <a:p>
            <a:pPr algn="ctr" eaLnBrk="0" hangingPunct="0"/>
            <a:r>
              <a:rPr lang="en-US" sz="2000" dirty="0" smtClean="0">
                <a:latin typeface="Verdana" pitchFamily="34" charset="0"/>
              </a:rPr>
              <a:t>June Brock-Carroll, LVT, CHMP</a:t>
            </a:r>
          </a:p>
          <a:p>
            <a:pPr algn="ctr" eaLnBrk="0" hangingPunct="0"/>
            <a:r>
              <a:rPr lang="en-US" sz="2000" dirty="0" smtClean="0">
                <a:latin typeface="Verdana" pitchFamily="34" charset="0"/>
              </a:rPr>
              <a:t>Hazardous Materials Manager </a:t>
            </a:r>
            <a:endParaRPr lang="en-US" sz="2000" dirty="0">
              <a:latin typeface="Verdana" pitchFamily="34" charset="0"/>
            </a:endParaRPr>
          </a:p>
          <a:p>
            <a:pPr algn="ctr" eaLnBrk="0" hangingPunct="0"/>
            <a:endParaRPr lang="en-US" sz="2000" dirty="0" smtClean="0">
              <a:solidFill>
                <a:srgbClr val="F4702F"/>
              </a:solidFill>
              <a:latin typeface="Verdana" pitchFamily="34" charset="0"/>
            </a:endParaRPr>
          </a:p>
          <a:p>
            <a:pPr marL="342900" indent="-342900" algn="ctr" eaLnBrk="0" hangingPunct="0">
              <a:buFont typeface="Arial" panose="020B0604020202020204" pitchFamily="34" charset="0"/>
              <a:buChar char="•"/>
            </a:pPr>
            <a:endParaRPr lang="en-US" sz="2000" dirty="0">
              <a:solidFill>
                <a:srgbClr val="F4702F"/>
              </a:solidFill>
              <a:latin typeface="Verdana" pitchFamily="34" charset="0"/>
            </a:endParaRPr>
          </a:p>
        </p:txBody>
      </p:sp>
      <p:pic>
        <p:nvPicPr>
          <p:cNvPr id="5" name="Picture 4" descr="wordmark_rev.png"/>
          <p:cNvPicPr>
            <a:picLocks noChangeAspect="1"/>
          </p:cNvPicPr>
          <p:nvPr/>
        </p:nvPicPr>
        <p:blipFill>
          <a:blip r:embed="rId4"/>
          <a:stretch>
            <a:fillRect/>
          </a:stretch>
        </p:blipFill>
        <p:spPr>
          <a:xfrm>
            <a:off x="304800" y="155626"/>
            <a:ext cx="2362200" cy="58742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1219200"/>
            <a:ext cx="5149596" cy="128411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67199" y="1143000"/>
            <a:ext cx="4572000" cy="3847207"/>
          </a:xfrm>
          <a:prstGeom prst="rect">
            <a:avLst/>
          </a:prstGeom>
        </p:spPr>
        <p:txBody>
          <a:bodyPr>
            <a:spAutoFit/>
          </a:bodyPr>
          <a:lstStyle/>
          <a:p>
            <a:pPr algn="ctr"/>
            <a:r>
              <a:rPr lang="en-US" sz="2800" b="1" u="sng" dirty="0" smtClean="0">
                <a:solidFill>
                  <a:srgbClr val="C00000"/>
                </a:solidFill>
              </a:rPr>
              <a:t>Chemical Hazard Information can be found on:</a:t>
            </a:r>
          </a:p>
          <a:p>
            <a:pPr>
              <a:buFont typeface="Arial" pitchFamily="34" charset="0"/>
              <a:buChar char="•"/>
            </a:pPr>
            <a:r>
              <a:rPr lang="en-US" sz="2400" b="1" dirty="0" smtClean="0">
                <a:solidFill>
                  <a:srgbClr val="C00000"/>
                </a:solidFill>
              </a:rPr>
              <a:t>Primary container labels</a:t>
            </a:r>
          </a:p>
          <a:p>
            <a:pPr>
              <a:buFont typeface="Arial" pitchFamily="34" charset="0"/>
              <a:buChar char="•"/>
            </a:pPr>
            <a:r>
              <a:rPr lang="en-US" sz="2400" b="1" dirty="0" smtClean="0">
                <a:solidFill>
                  <a:srgbClr val="C00000"/>
                </a:solidFill>
              </a:rPr>
              <a:t>Safety Data Sheets (SDS)</a:t>
            </a:r>
          </a:p>
          <a:p>
            <a:pPr>
              <a:buFont typeface="Arial" pitchFamily="34" charset="0"/>
              <a:buChar char="•"/>
            </a:pPr>
            <a:r>
              <a:rPr lang="en-US" sz="2400" b="1" dirty="0" smtClean="0">
                <a:solidFill>
                  <a:srgbClr val="C00000"/>
                </a:solidFill>
              </a:rPr>
              <a:t>Information from the Grad students or faculty</a:t>
            </a:r>
          </a:p>
          <a:p>
            <a:endParaRPr lang="en-US" sz="2800" b="1" dirty="0" smtClean="0">
              <a:solidFill>
                <a:srgbClr val="C00000"/>
              </a:solidFill>
            </a:endParaRPr>
          </a:p>
          <a:p>
            <a:endParaRPr lang="en-US" dirty="0" smtClean="0"/>
          </a:p>
          <a:p>
            <a:endParaRPr lang="en-US" dirty="0" smtClean="0"/>
          </a:p>
        </p:txBody>
      </p:sp>
      <p:pic>
        <p:nvPicPr>
          <p:cNvPr id="13" name="Picture 1" descr="C:\Users\LJASHE01\Desktop\Ethidium Bromide SDS.png"/>
          <p:cNvPicPr>
            <a:picLocks noChangeAspect="1" noChangeArrowheads="1"/>
          </p:cNvPicPr>
          <p:nvPr/>
        </p:nvPicPr>
        <p:blipFill>
          <a:blip r:embed="rId2" cstate="print"/>
          <a:srcRect/>
          <a:stretch>
            <a:fillRect/>
          </a:stretch>
        </p:blipFill>
        <p:spPr bwMode="auto">
          <a:xfrm>
            <a:off x="125321" y="1371600"/>
            <a:ext cx="3913684" cy="5060451"/>
          </a:xfrm>
          <a:prstGeom prst="rect">
            <a:avLst/>
          </a:prstGeom>
          <a:noFill/>
        </p:spPr>
      </p:pic>
      <p:pic>
        <p:nvPicPr>
          <p:cNvPr id="14" name="Picture 1" descr="C:\Users\LJASHE01\Desktop\chemical ghs label.jpg"/>
          <p:cNvPicPr>
            <a:picLocks noChangeAspect="1" noChangeArrowheads="1"/>
          </p:cNvPicPr>
          <p:nvPr/>
        </p:nvPicPr>
        <p:blipFill>
          <a:blip r:embed="rId3" cstate="print"/>
          <a:srcRect/>
          <a:stretch>
            <a:fillRect/>
          </a:stretch>
        </p:blipFill>
        <p:spPr bwMode="auto">
          <a:xfrm>
            <a:off x="3932783" y="4267200"/>
            <a:ext cx="5058546" cy="2114563"/>
          </a:xfrm>
          <a:prstGeom prst="rect">
            <a:avLst/>
          </a:prstGeom>
          <a:noFill/>
        </p:spPr>
      </p:pic>
      <p:sp>
        <p:nvSpPr>
          <p:cNvPr id="15" name="Rectangle 14"/>
          <p:cNvSpPr/>
          <p:nvPr/>
        </p:nvSpPr>
        <p:spPr>
          <a:xfrm>
            <a:off x="3962400" y="743894"/>
            <a:ext cx="4416594" cy="369332"/>
          </a:xfrm>
          <a:prstGeom prst="rect">
            <a:avLst/>
          </a:prstGeom>
        </p:spPr>
        <p:txBody>
          <a:bodyPr wrap="none">
            <a:spAutoFit/>
          </a:bodyPr>
          <a:lstStyle/>
          <a:p>
            <a:r>
              <a:rPr lang="en-US" b="1" dirty="0">
                <a:solidFill>
                  <a:srgbClr val="7030A0"/>
                </a:solidFill>
              </a:rPr>
              <a:t>Be able to recognize chemical hazards</a:t>
            </a:r>
            <a:endParaRPr lang="en-US" dirty="0"/>
          </a:p>
        </p:txBody>
      </p:sp>
      <p:pic>
        <p:nvPicPr>
          <p:cNvPr id="16" name="Picture 15" descr="wordmark_rev.png"/>
          <p:cNvPicPr>
            <a:picLocks noChangeAspect="1"/>
          </p:cNvPicPr>
          <p:nvPr/>
        </p:nvPicPr>
        <p:blipFill>
          <a:blip r:embed="rId4"/>
          <a:stretch>
            <a:fillRect/>
          </a:stretch>
        </p:blipFill>
        <p:spPr>
          <a:xfrm>
            <a:off x="304800" y="155626"/>
            <a:ext cx="2362200" cy="587426"/>
          </a:xfrm>
          <a:prstGeom prst="rect">
            <a:avLst/>
          </a:prstGeom>
        </p:spPr>
      </p:pic>
    </p:spTree>
    <p:extLst>
      <p:ext uri="{BB962C8B-B14F-4D97-AF65-F5344CB8AC3E}">
        <p14:creationId xmlns:p14="http://schemas.microsoft.com/office/powerpoint/2010/main" val="4115795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295400"/>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10 - Health Hazards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3" name="Rectangle 2"/>
          <p:cNvSpPr/>
          <p:nvPr/>
        </p:nvSpPr>
        <p:spPr>
          <a:xfrm>
            <a:off x="-25400" y="1676400"/>
            <a:ext cx="9144000" cy="3831818"/>
          </a:xfrm>
          <a:prstGeom prst="rect">
            <a:avLst/>
          </a:prstGeom>
        </p:spPr>
        <p:txBody>
          <a:bodyPr wrap="square" numCol="2">
            <a:spAutoFit/>
          </a:bodyPr>
          <a:lstStyle/>
          <a:p>
            <a:pPr indent="119063" eaLnBrk="0" hangingPunct="0">
              <a:lnSpc>
                <a:spcPct val="150000"/>
              </a:lnSpc>
              <a:buSzPct val="75000"/>
              <a:buFont typeface="Arial" pitchFamily="34" charset="0"/>
              <a:buChar char="•"/>
              <a:defRPr/>
            </a:pPr>
            <a:r>
              <a:rPr lang="en-US" dirty="0" smtClean="0">
                <a:latin typeface="Verdana" pitchFamily="34" charset="0"/>
              </a:rPr>
              <a:t>Acute Toxicity</a:t>
            </a:r>
          </a:p>
          <a:p>
            <a:pPr indent="119063" eaLnBrk="0" hangingPunct="0">
              <a:lnSpc>
                <a:spcPct val="150000"/>
              </a:lnSpc>
              <a:buSzPct val="75000"/>
              <a:buFont typeface="Arial" pitchFamily="34" charset="0"/>
              <a:buChar char="•"/>
              <a:defRPr/>
            </a:pPr>
            <a:r>
              <a:rPr lang="en-US" dirty="0" smtClean="0">
                <a:latin typeface="Verdana" pitchFamily="34" charset="0"/>
              </a:rPr>
              <a:t>Skin Corrosion/Irritation</a:t>
            </a:r>
          </a:p>
          <a:p>
            <a:pPr indent="119063" eaLnBrk="0" hangingPunct="0">
              <a:lnSpc>
                <a:spcPct val="150000"/>
              </a:lnSpc>
              <a:buSzPct val="75000"/>
              <a:buFont typeface="Arial" pitchFamily="34" charset="0"/>
              <a:buChar char="•"/>
              <a:defRPr/>
            </a:pPr>
            <a:r>
              <a:rPr lang="en-US" dirty="0" smtClean="0">
                <a:latin typeface="Verdana" pitchFamily="34" charset="0"/>
              </a:rPr>
              <a:t>Serious Eye Damage/Eye Irritation</a:t>
            </a:r>
          </a:p>
          <a:p>
            <a:pPr indent="119063" eaLnBrk="0" hangingPunct="0">
              <a:lnSpc>
                <a:spcPct val="150000"/>
              </a:lnSpc>
              <a:buSzPct val="75000"/>
              <a:buFont typeface="Arial" pitchFamily="34" charset="0"/>
              <a:buChar char="•"/>
              <a:defRPr/>
            </a:pPr>
            <a:r>
              <a:rPr lang="en-US" dirty="0" smtClean="0">
                <a:latin typeface="Verdana" pitchFamily="34" charset="0"/>
              </a:rPr>
              <a:t>Respiratory or Skin Sensitization</a:t>
            </a:r>
          </a:p>
          <a:p>
            <a:pPr indent="119063" eaLnBrk="0" hangingPunct="0">
              <a:lnSpc>
                <a:spcPct val="150000"/>
              </a:lnSpc>
              <a:buSzPct val="75000"/>
              <a:buFont typeface="Arial" pitchFamily="34" charset="0"/>
              <a:buChar char="•"/>
              <a:defRPr/>
            </a:pPr>
            <a:r>
              <a:rPr lang="en-US" dirty="0" smtClean="0">
                <a:latin typeface="Verdana" pitchFamily="34" charset="0"/>
              </a:rPr>
              <a:t>Germ Cell Mutagenicity</a:t>
            </a:r>
          </a:p>
          <a:p>
            <a:pPr indent="119063" eaLnBrk="0" hangingPunct="0">
              <a:lnSpc>
                <a:spcPct val="150000"/>
              </a:lnSpc>
              <a:buSzPct val="75000"/>
              <a:buFont typeface="Arial" pitchFamily="34" charset="0"/>
              <a:buChar char="•"/>
              <a:defRPr/>
            </a:pPr>
            <a:r>
              <a:rPr lang="en-US" dirty="0" smtClean="0">
                <a:latin typeface="Verdana" pitchFamily="34" charset="0"/>
              </a:rPr>
              <a:t>Carcinogenicity</a:t>
            </a:r>
          </a:p>
          <a:p>
            <a:pPr eaLnBrk="0" hangingPunct="0">
              <a:lnSpc>
                <a:spcPct val="150000"/>
              </a:lnSpc>
              <a:buSzPct val="75000"/>
              <a:defRPr/>
            </a:pPr>
            <a:endParaRPr lang="en-US" dirty="0">
              <a:latin typeface="Verdana" pitchFamily="34" charset="0"/>
            </a:endParaRPr>
          </a:p>
          <a:p>
            <a:pPr indent="119063" eaLnBrk="0" hangingPunct="0">
              <a:lnSpc>
                <a:spcPct val="150000"/>
              </a:lnSpc>
              <a:buSzPct val="75000"/>
              <a:buFont typeface="Arial" pitchFamily="34" charset="0"/>
              <a:buChar char="•"/>
              <a:defRPr/>
            </a:pPr>
            <a:endParaRPr lang="en-US" dirty="0" smtClean="0">
              <a:latin typeface="Verdana" pitchFamily="34" charset="0"/>
            </a:endParaRPr>
          </a:p>
          <a:p>
            <a:pPr eaLnBrk="0" hangingPunct="0">
              <a:lnSpc>
                <a:spcPct val="150000"/>
              </a:lnSpc>
              <a:buSzPct val="75000"/>
              <a:defRPr/>
            </a:pPr>
            <a:endParaRPr lang="en-US" dirty="0" smtClean="0">
              <a:latin typeface="Verdana" pitchFamily="34" charset="0"/>
            </a:endParaRPr>
          </a:p>
          <a:p>
            <a:pPr indent="119063" eaLnBrk="0" hangingPunct="0">
              <a:lnSpc>
                <a:spcPct val="150000"/>
              </a:lnSpc>
              <a:buSzPct val="75000"/>
              <a:buFont typeface="Arial" pitchFamily="34" charset="0"/>
              <a:buChar char="•"/>
              <a:defRPr/>
            </a:pPr>
            <a:r>
              <a:rPr lang="en-US" dirty="0" smtClean="0">
                <a:latin typeface="Verdana" pitchFamily="34" charset="0"/>
              </a:rPr>
              <a:t>Reproductive Toxicity</a:t>
            </a:r>
          </a:p>
          <a:p>
            <a:pPr indent="119063" eaLnBrk="0" hangingPunct="0">
              <a:lnSpc>
                <a:spcPct val="150000"/>
              </a:lnSpc>
              <a:buSzPct val="75000"/>
              <a:buFont typeface="Arial" pitchFamily="34" charset="0"/>
              <a:buChar char="•"/>
              <a:defRPr/>
            </a:pPr>
            <a:r>
              <a:rPr lang="en-US" dirty="0" smtClean="0">
                <a:latin typeface="Verdana" pitchFamily="34" charset="0"/>
              </a:rPr>
              <a:t>Specific Target Organ Toxicity –   </a:t>
            </a:r>
          </a:p>
          <a:p>
            <a:pPr eaLnBrk="0" hangingPunct="0">
              <a:lnSpc>
                <a:spcPct val="150000"/>
              </a:lnSpc>
              <a:buSzPct val="75000"/>
              <a:defRPr/>
            </a:pPr>
            <a:r>
              <a:rPr lang="en-US" dirty="0">
                <a:latin typeface="Verdana" pitchFamily="34" charset="0"/>
              </a:rPr>
              <a:t> </a:t>
            </a:r>
            <a:r>
              <a:rPr lang="en-US" dirty="0" smtClean="0">
                <a:latin typeface="Verdana" pitchFamily="34" charset="0"/>
              </a:rPr>
              <a:t> Single Exposure</a:t>
            </a:r>
          </a:p>
          <a:p>
            <a:pPr indent="119063" eaLnBrk="0" hangingPunct="0">
              <a:lnSpc>
                <a:spcPct val="150000"/>
              </a:lnSpc>
              <a:buSzPct val="75000"/>
              <a:buFont typeface="Arial" pitchFamily="34" charset="0"/>
              <a:buChar char="•"/>
              <a:defRPr/>
            </a:pPr>
            <a:r>
              <a:rPr lang="en-US" dirty="0">
                <a:latin typeface="Verdana" pitchFamily="34" charset="0"/>
              </a:rPr>
              <a:t>Specific Target Organ Toxicity </a:t>
            </a:r>
            <a:r>
              <a:rPr lang="en-US" dirty="0" smtClean="0">
                <a:latin typeface="Verdana" pitchFamily="34" charset="0"/>
              </a:rPr>
              <a:t>–</a:t>
            </a:r>
          </a:p>
          <a:p>
            <a:pPr eaLnBrk="0" hangingPunct="0">
              <a:lnSpc>
                <a:spcPct val="150000"/>
              </a:lnSpc>
              <a:buSzPct val="75000"/>
              <a:defRPr/>
            </a:pPr>
            <a:r>
              <a:rPr lang="en-US" dirty="0">
                <a:latin typeface="Verdana" pitchFamily="34" charset="0"/>
              </a:rPr>
              <a:t> </a:t>
            </a:r>
            <a:r>
              <a:rPr lang="en-US" dirty="0" smtClean="0">
                <a:latin typeface="Verdana" pitchFamily="34" charset="0"/>
              </a:rPr>
              <a:t> Repeated </a:t>
            </a:r>
            <a:r>
              <a:rPr lang="en-US" dirty="0">
                <a:latin typeface="Verdana" pitchFamily="34" charset="0"/>
              </a:rPr>
              <a:t>Exposure</a:t>
            </a:r>
          </a:p>
          <a:p>
            <a:pPr indent="119063" eaLnBrk="0" hangingPunct="0">
              <a:lnSpc>
                <a:spcPct val="150000"/>
              </a:lnSpc>
              <a:buSzPct val="75000"/>
              <a:buFont typeface="Arial" pitchFamily="34" charset="0"/>
              <a:buChar char="•"/>
              <a:defRPr/>
            </a:pPr>
            <a:r>
              <a:rPr lang="en-US" dirty="0" smtClean="0">
                <a:latin typeface="Verdana" pitchFamily="34" charset="0"/>
              </a:rPr>
              <a:t>Aspiration Hazard</a:t>
            </a:r>
            <a:endParaRPr lang="en-US" dirty="0">
              <a:latin typeface="Verdana" pitchFamily="34" charset="0"/>
            </a:endParaRPr>
          </a:p>
          <a:p>
            <a:pPr eaLnBrk="0" hangingPunct="0">
              <a:buSzPct val="75000"/>
              <a:defRPr/>
            </a:pPr>
            <a:endParaRPr lang="en-US" dirty="0">
              <a:latin typeface="Verdana" pitchFamily="34" charset="0"/>
            </a:endParaRPr>
          </a:p>
        </p:txBody>
      </p:sp>
      <p:pic>
        <p:nvPicPr>
          <p:cNvPr id="2" name="Picture 1" descr="Henna Allergic Reac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267200"/>
            <a:ext cx="2286000" cy="2327564"/>
          </a:xfrm>
          <a:prstGeom prst="rect">
            <a:avLst/>
          </a:prstGeom>
        </p:spPr>
      </p:pic>
      <p:pic>
        <p:nvPicPr>
          <p:cNvPr id="5" name="Picture 4"/>
          <p:cNvPicPr>
            <a:picLocks noChangeAspect="1"/>
          </p:cNvPicPr>
          <p:nvPr/>
        </p:nvPicPr>
        <p:blipFill>
          <a:blip r:embed="rId5"/>
          <a:stretch>
            <a:fillRect/>
          </a:stretch>
        </p:blipFill>
        <p:spPr>
          <a:xfrm>
            <a:off x="5029200" y="4267200"/>
            <a:ext cx="3125139" cy="2397494"/>
          </a:xfrm>
          <a:prstGeom prst="rect">
            <a:avLst/>
          </a:prstGeom>
        </p:spPr>
      </p:pic>
    </p:spTree>
    <p:extLst>
      <p:ext uri="{BB962C8B-B14F-4D97-AF65-F5344CB8AC3E}">
        <p14:creationId xmlns:p14="http://schemas.microsoft.com/office/powerpoint/2010/main" val="321943862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219200"/>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16 - Physical Hazards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3" name="Rectangle 2"/>
          <p:cNvSpPr/>
          <p:nvPr/>
        </p:nvSpPr>
        <p:spPr>
          <a:xfrm>
            <a:off x="0" y="1600200"/>
            <a:ext cx="9144000" cy="4247317"/>
          </a:xfrm>
          <a:prstGeom prst="rect">
            <a:avLst/>
          </a:prstGeom>
        </p:spPr>
        <p:txBody>
          <a:bodyPr wrap="square" numCol="2">
            <a:spAutoFit/>
          </a:bodyPr>
          <a:lstStyle/>
          <a:p>
            <a:pPr indent="119063" eaLnBrk="0" hangingPunct="0">
              <a:lnSpc>
                <a:spcPct val="150000"/>
              </a:lnSpc>
              <a:buSzPct val="75000"/>
              <a:buFont typeface="Arial" pitchFamily="34" charset="0"/>
              <a:buChar char="•"/>
              <a:defRPr/>
            </a:pPr>
            <a:r>
              <a:rPr lang="en-US" dirty="0" smtClean="0">
                <a:latin typeface="Verdana" pitchFamily="34" charset="0"/>
              </a:rPr>
              <a:t>Explosives</a:t>
            </a:r>
          </a:p>
          <a:p>
            <a:pPr indent="119063" eaLnBrk="0" hangingPunct="0">
              <a:lnSpc>
                <a:spcPct val="150000"/>
              </a:lnSpc>
              <a:buSzPct val="75000"/>
              <a:buFont typeface="Arial" pitchFamily="34" charset="0"/>
              <a:buChar char="•"/>
              <a:defRPr/>
            </a:pPr>
            <a:r>
              <a:rPr lang="en-US" dirty="0" smtClean="0">
                <a:latin typeface="Verdana" pitchFamily="34" charset="0"/>
              </a:rPr>
              <a:t>Flammable Gases</a:t>
            </a:r>
          </a:p>
          <a:p>
            <a:pPr indent="119063" eaLnBrk="0" hangingPunct="0">
              <a:lnSpc>
                <a:spcPct val="150000"/>
              </a:lnSpc>
              <a:buSzPct val="75000"/>
              <a:buFont typeface="Arial" pitchFamily="34" charset="0"/>
              <a:buChar char="•"/>
              <a:defRPr/>
            </a:pPr>
            <a:r>
              <a:rPr lang="en-US" dirty="0" smtClean="0">
                <a:latin typeface="Verdana" pitchFamily="34" charset="0"/>
              </a:rPr>
              <a:t>Flammable Aerosols</a:t>
            </a:r>
          </a:p>
          <a:p>
            <a:pPr indent="119063" eaLnBrk="0" hangingPunct="0">
              <a:lnSpc>
                <a:spcPct val="150000"/>
              </a:lnSpc>
              <a:buSzPct val="75000"/>
              <a:buFont typeface="Arial" pitchFamily="34" charset="0"/>
              <a:buChar char="•"/>
              <a:defRPr/>
            </a:pPr>
            <a:r>
              <a:rPr lang="en-US" dirty="0" smtClean="0">
                <a:latin typeface="Verdana" pitchFamily="34" charset="0"/>
              </a:rPr>
              <a:t>Oxidizing Gases</a:t>
            </a:r>
          </a:p>
          <a:p>
            <a:pPr indent="119063" eaLnBrk="0" hangingPunct="0">
              <a:lnSpc>
                <a:spcPct val="150000"/>
              </a:lnSpc>
              <a:buSzPct val="75000"/>
              <a:buFont typeface="Arial" pitchFamily="34" charset="0"/>
              <a:buChar char="•"/>
              <a:defRPr/>
            </a:pPr>
            <a:r>
              <a:rPr lang="en-US" dirty="0" smtClean="0">
                <a:latin typeface="Verdana" pitchFamily="34" charset="0"/>
              </a:rPr>
              <a:t>Gases Under Pressure</a:t>
            </a:r>
          </a:p>
          <a:p>
            <a:pPr indent="119063" eaLnBrk="0" hangingPunct="0">
              <a:lnSpc>
                <a:spcPct val="150000"/>
              </a:lnSpc>
              <a:buSzPct val="75000"/>
              <a:buFont typeface="Arial" pitchFamily="34" charset="0"/>
              <a:buChar char="•"/>
              <a:defRPr/>
            </a:pPr>
            <a:r>
              <a:rPr lang="en-US" dirty="0" smtClean="0">
                <a:latin typeface="Verdana" pitchFamily="34" charset="0"/>
              </a:rPr>
              <a:t>Flammable Liquids</a:t>
            </a:r>
          </a:p>
          <a:p>
            <a:pPr indent="119063" eaLnBrk="0" hangingPunct="0">
              <a:lnSpc>
                <a:spcPct val="150000"/>
              </a:lnSpc>
              <a:buSzPct val="75000"/>
              <a:buFont typeface="Arial" pitchFamily="34" charset="0"/>
              <a:buChar char="•"/>
              <a:defRPr/>
            </a:pPr>
            <a:r>
              <a:rPr lang="en-US" dirty="0" smtClean="0">
                <a:latin typeface="Verdana" pitchFamily="34" charset="0"/>
              </a:rPr>
              <a:t>Flammable Solids</a:t>
            </a:r>
          </a:p>
          <a:p>
            <a:pPr indent="119063" eaLnBrk="0" hangingPunct="0">
              <a:lnSpc>
                <a:spcPct val="150000"/>
              </a:lnSpc>
              <a:buSzPct val="75000"/>
              <a:buFont typeface="Arial" pitchFamily="34" charset="0"/>
              <a:buChar char="•"/>
              <a:defRPr/>
            </a:pPr>
            <a:r>
              <a:rPr lang="en-US" dirty="0" smtClean="0">
                <a:latin typeface="Verdana" pitchFamily="34" charset="0"/>
              </a:rPr>
              <a:t>Self-Reactives</a:t>
            </a:r>
          </a:p>
          <a:p>
            <a:pPr indent="119063" eaLnBrk="0" hangingPunct="0">
              <a:lnSpc>
                <a:spcPct val="150000"/>
              </a:lnSpc>
              <a:buSzPct val="75000"/>
              <a:buFont typeface="Arial" pitchFamily="34" charset="0"/>
              <a:buChar char="•"/>
              <a:defRPr/>
            </a:pPr>
            <a:r>
              <a:rPr lang="en-US" dirty="0" smtClean="0">
                <a:latin typeface="Verdana" pitchFamily="34" charset="0"/>
              </a:rPr>
              <a:t>Pyrophoric Liquids</a:t>
            </a:r>
          </a:p>
          <a:p>
            <a:pPr eaLnBrk="0" hangingPunct="0">
              <a:lnSpc>
                <a:spcPct val="150000"/>
              </a:lnSpc>
              <a:buSzPct val="75000"/>
              <a:defRPr/>
            </a:pPr>
            <a:endParaRPr lang="en-US" dirty="0">
              <a:latin typeface="Verdana" pitchFamily="34" charset="0"/>
            </a:endParaRPr>
          </a:p>
          <a:p>
            <a:pPr indent="119063" eaLnBrk="0" hangingPunct="0">
              <a:lnSpc>
                <a:spcPct val="150000"/>
              </a:lnSpc>
              <a:buSzPct val="75000"/>
              <a:buFont typeface="Arial" pitchFamily="34" charset="0"/>
              <a:buChar char="•"/>
              <a:defRPr/>
            </a:pPr>
            <a:r>
              <a:rPr lang="en-US" dirty="0" smtClean="0">
                <a:latin typeface="Verdana" pitchFamily="34" charset="0"/>
              </a:rPr>
              <a:t>Pyrophoric Solids</a:t>
            </a:r>
          </a:p>
          <a:p>
            <a:pPr indent="119063" eaLnBrk="0" hangingPunct="0">
              <a:lnSpc>
                <a:spcPct val="150000"/>
              </a:lnSpc>
              <a:buSzPct val="75000"/>
              <a:buFont typeface="Arial" pitchFamily="34" charset="0"/>
              <a:buChar char="•"/>
              <a:defRPr/>
            </a:pPr>
            <a:r>
              <a:rPr lang="en-US" dirty="0" smtClean="0">
                <a:latin typeface="Verdana" pitchFamily="34" charset="0"/>
              </a:rPr>
              <a:t>Self-Heating Chemicals</a:t>
            </a:r>
          </a:p>
          <a:p>
            <a:pPr indent="119063" eaLnBrk="0" hangingPunct="0">
              <a:lnSpc>
                <a:spcPct val="150000"/>
              </a:lnSpc>
              <a:buSzPct val="75000"/>
              <a:buFont typeface="Arial" pitchFamily="34" charset="0"/>
              <a:buChar char="•"/>
              <a:defRPr/>
            </a:pPr>
            <a:r>
              <a:rPr lang="en-US" dirty="0" smtClean="0">
                <a:latin typeface="Verdana" pitchFamily="34" charset="0"/>
              </a:rPr>
              <a:t>Chemicals when in contact with water </a:t>
            </a:r>
          </a:p>
          <a:p>
            <a:pPr eaLnBrk="0" hangingPunct="0">
              <a:lnSpc>
                <a:spcPct val="150000"/>
              </a:lnSpc>
              <a:buSzPct val="75000"/>
              <a:defRPr/>
            </a:pPr>
            <a:r>
              <a:rPr lang="en-US" dirty="0">
                <a:latin typeface="Verdana" pitchFamily="34" charset="0"/>
              </a:rPr>
              <a:t> </a:t>
            </a:r>
            <a:r>
              <a:rPr lang="en-US" dirty="0" smtClean="0">
                <a:latin typeface="Verdana" pitchFamily="34" charset="0"/>
              </a:rPr>
              <a:t> emit flammable gases</a:t>
            </a:r>
          </a:p>
          <a:p>
            <a:pPr indent="119063" eaLnBrk="0" hangingPunct="0">
              <a:lnSpc>
                <a:spcPct val="150000"/>
              </a:lnSpc>
              <a:buSzPct val="75000"/>
              <a:buFont typeface="Arial" pitchFamily="34" charset="0"/>
              <a:buChar char="•"/>
              <a:defRPr/>
            </a:pPr>
            <a:r>
              <a:rPr lang="en-US" dirty="0" smtClean="0">
                <a:latin typeface="Verdana" pitchFamily="34" charset="0"/>
              </a:rPr>
              <a:t>Oxidizing Liquids</a:t>
            </a:r>
          </a:p>
          <a:p>
            <a:pPr indent="119063" eaLnBrk="0" hangingPunct="0">
              <a:lnSpc>
                <a:spcPct val="150000"/>
              </a:lnSpc>
              <a:buSzPct val="75000"/>
              <a:buFont typeface="Arial" pitchFamily="34" charset="0"/>
              <a:buChar char="•"/>
              <a:defRPr/>
            </a:pPr>
            <a:r>
              <a:rPr lang="en-US" dirty="0" smtClean="0">
                <a:latin typeface="Verdana" pitchFamily="34" charset="0"/>
              </a:rPr>
              <a:t>Oxidizing Solids</a:t>
            </a:r>
            <a:endParaRPr lang="en-US" dirty="0">
              <a:latin typeface="Verdana" pitchFamily="34" charset="0"/>
            </a:endParaRPr>
          </a:p>
          <a:p>
            <a:pPr indent="119063" eaLnBrk="0" hangingPunct="0">
              <a:lnSpc>
                <a:spcPct val="150000"/>
              </a:lnSpc>
              <a:buSzPct val="75000"/>
              <a:buFont typeface="Arial" pitchFamily="34" charset="0"/>
              <a:buChar char="•"/>
              <a:defRPr/>
            </a:pPr>
            <a:r>
              <a:rPr lang="en-US" dirty="0" smtClean="0">
                <a:latin typeface="Verdana" pitchFamily="34" charset="0"/>
              </a:rPr>
              <a:t>Organic Peroxides</a:t>
            </a:r>
          </a:p>
          <a:p>
            <a:pPr indent="119063" eaLnBrk="0" hangingPunct="0">
              <a:lnSpc>
                <a:spcPct val="150000"/>
              </a:lnSpc>
              <a:buSzPct val="75000"/>
              <a:buFont typeface="Arial" pitchFamily="34" charset="0"/>
              <a:buChar char="•"/>
              <a:defRPr/>
            </a:pPr>
            <a:r>
              <a:rPr lang="en-US" dirty="0" smtClean="0">
                <a:latin typeface="Verdana" pitchFamily="34" charset="0"/>
              </a:rPr>
              <a:t>Corrosive to Metals</a:t>
            </a:r>
            <a:endParaRPr lang="en-US" dirty="0">
              <a:latin typeface="Verdana" pitchFamily="34" charset="0"/>
            </a:endParaRPr>
          </a:p>
          <a:p>
            <a:pPr eaLnBrk="0" hangingPunct="0">
              <a:buSzPct val="75000"/>
              <a:defRPr/>
            </a:pPr>
            <a:endParaRPr lang="en-US" dirty="0" smtClean="0">
              <a:latin typeface="Verdana" pitchFamily="34" charset="0"/>
            </a:endParaRPr>
          </a:p>
          <a:p>
            <a:pPr eaLnBrk="0" hangingPunct="0">
              <a:buSzPct val="75000"/>
              <a:defRPr/>
            </a:pPr>
            <a:endParaRPr lang="en-US" dirty="0">
              <a:latin typeface="Verdana" pitchFamily="34" charset="0"/>
            </a:endParaRPr>
          </a:p>
        </p:txBody>
      </p:sp>
      <p:pic>
        <p:nvPicPr>
          <p:cNvPr id="5" name="Picture 4"/>
          <p:cNvPicPr>
            <a:picLocks noChangeAspect="1"/>
          </p:cNvPicPr>
          <p:nvPr/>
        </p:nvPicPr>
        <p:blipFill>
          <a:blip r:embed="rId4"/>
          <a:stretch>
            <a:fillRect/>
          </a:stretch>
        </p:blipFill>
        <p:spPr>
          <a:xfrm>
            <a:off x="6922347" y="4648200"/>
            <a:ext cx="2129367" cy="1975701"/>
          </a:xfrm>
          <a:prstGeom prst="rect">
            <a:avLst/>
          </a:prstGeom>
        </p:spPr>
      </p:pic>
      <p:pic>
        <p:nvPicPr>
          <p:cNvPr id="2" name="Picture 1"/>
          <p:cNvPicPr>
            <a:picLocks noChangeAspect="1"/>
          </p:cNvPicPr>
          <p:nvPr/>
        </p:nvPicPr>
        <p:blipFill>
          <a:blip r:embed="rId5"/>
          <a:stretch>
            <a:fillRect/>
          </a:stretch>
        </p:blipFill>
        <p:spPr>
          <a:xfrm>
            <a:off x="2590800" y="4572000"/>
            <a:ext cx="1600200" cy="2084818"/>
          </a:xfrm>
          <a:prstGeom prst="rect">
            <a:avLst/>
          </a:prstGeom>
        </p:spPr>
      </p:pic>
    </p:spTree>
    <p:extLst>
      <p:ext uri="{BB962C8B-B14F-4D97-AF65-F5344CB8AC3E}">
        <p14:creationId xmlns:p14="http://schemas.microsoft.com/office/powerpoint/2010/main" val="35432592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143000"/>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HMIS &amp; NFPA – In House Labeling</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3" name="Rectangle 2"/>
          <p:cNvSpPr/>
          <p:nvPr/>
        </p:nvSpPr>
        <p:spPr>
          <a:xfrm>
            <a:off x="76200" y="1600200"/>
            <a:ext cx="8991600" cy="1200329"/>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Alternate labeling systems such as HMIS (Hazardous Materials Identification System) and NFPA (National Fire Protection Association) </a:t>
            </a:r>
            <a:r>
              <a:rPr lang="en-US" dirty="0" smtClean="0">
                <a:latin typeface="Verdana" panose="020B0604030504040204" pitchFamily="34" charset="0"/>
                <a:ea typeface="Verdana" panose="020B0604030504040204" pitchFamily="34" charset="0"/>
                <a:cs typeface="Verdana" panose="020B0604030504040204" pitchFamily="34" charset="0"/>
              </a:rPr>
              <a:t>may still be found. One </a:t>
            </a:r>
            <a:r>
              <a:rPr lang="en-US" dirty="0">
                <a:latin typeface="Verdana" panose="020B0604030504040204" pitchFamily="34" charset="0"/>
                <a:ea typeface="Verdana" panose="020B0604030504040204" pitchFamily="34" charset="0"/>
                <a:cs typeface="Verdana" panose="020B0604030504040204" pitchFamily="34" charset="0"/>
              </a:rPr>
              <a:t>concern is that currently, the HMIS/NFPA and GHS hazard criteria are different</a:t>
            </a:r>
            <a:r>
              <a:rPr lang="en-US" dirty="0" smtClean="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a:spLocks noGrp="1"/>
          </p:cNvSpPr>
          <p:nvPr/>
        </p:nvSpPr>
        <p:spPr>
          <a:xfrm>
            <a:off x="76200" y="3023772"/>
            <a:ext cx="3657600" cy="3051048"/>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solidFill>
                  <a:srgbClr val="F4702F"/>
                </a:solidFill>
              </a:rPr>
              <a:t>GHS Hazard Categories</a:t>
            </a:r>
          </a:p>
          <a:p>
            <a:r>
              <a:rPr lang="en-US" dirty="0">
                <a:solidFill>
                  <a:srgbClr val="F4702F"/>
                </a:solidFill>
              </a:rPr>
              <a:t>Cat. 1 </a:t>
            </a:r>
            <a:r>
              <a:rPr lang="en-US" dirty="0" smtClean="0">
                <a:solidFill>
                  <a:srgbClr val="F4702F"/>
                </a:solidFill>
              </a:rPr>
              <a:t>= Severe Hazard</a:t>
            </a:r>
            <a:endParaRPr lang="en-US" dirty="0">
              <a:solidFill>
                <a:srgbClr val="F4702F"/>
              </a:solidFill>
            </a:endParaRPr>
          </a:p>
          <a:p>
            <a:r>
              <a:rPr lang="en-US" dirty="0">
                <a:solidFill>
                  <a:srgbClr val="F4702F"/>
                </a:solidFill>
              </a:rPr>
              <a:t>Cat. 2 </a:t>
            </a:r>
            <a:r>
              <a:rPr lang="en-US" dirty="0" smtClean="0">
                <a:solidFill>
                  <a:srgbClr val="F4702F"/>
                </a:solidFill>
              </a:rPr>
              <a:t>= Serious Hazard</a:t>
            </a:r>
            <a:endParaRPr lang="en-US" dirty="0">
              <a:solidFill>
                <a:srgbClr val="F4702F"/>
              </a:solidFill>
            </a:endParaRPr>
          </a:p>
          <a:p>
            <a:r>
              <a:rPr lang="en-US" dirty="0">
                <a:solidFill>
                  <a:srgbClr val="F4702F"/>
                </a:solidFill>
              </a:rPr>
              <a:t>Cat. 3 </a:t>
            </a:r>
            <a:r>
              <a:rPr lang="en-US" dirty="0" smtClean="0">
                <a:solidFill>
                  <a:srgbClr val="F4702F"/>
                </a:solidFill>
              </a:rPr>
              <a:t>= Moderate Hazard</a:t>
            </a:r>
            <a:endParaRPr lang="en-US" dirty="0">
              <a:solidFill>
                <a:srgbClr val="F4702F"/>
              </a:solidFill>
            </a:endParaRPr>
          </a:p>
          <a:p>
            <a:r>
              <a:rPr lang="en-US" dirty="0">
                <a:solidFill>
                  <a:srgbClr val="F4702F"/>
                </a:solidFill>
              </a:rPr>
              <a:t>Cat. 4 </a:t>
            </a:r>
            <a:r>
              <a:rPr lang="en-US" dirty="0" smtClean="0">
                <a:solidFill>
                  <a:srgbClr val="F4702F"/>
                </a:solidFill>
              </a:rPr>
              <a:t>= Slight Hazard</a:t>
            </a:r>
            <a:endParaRPr lang="en-US" dirty="0">
              <a:solidFill>
                <a:srgbClr val="F4702F"/>
              </a:solidFill>
            </a:endParaRPr>
          </a:p>
          <a:p>
            <a:r>
              <a:rPr lang="en-US" dirty="0">
                <a:solidFill>
                  <a:srgbClr val="F4702F"/>
                </a:solidFill>
              </a:rPr>
              <a:t>Cat. 5 </a:t>
            </a:r>
            <a:r>
              <a:rPr lang="en-US" dirty="0" smtClean="0">
                <a:solidFill>
                  <a:srgbClr val="F4702F"/>
                </a:solidFill>
              </a:rPr>
              <a:t>= Minimal Hazard</a:t>
            </a:r>
            <a:endParaRPr lang="en-US" dirty="0">
              <a:solidFill>
                <a:srgbClr val="F4702F"/>
              </a:solidFill>
            </a:endParaRPr>
          </a:p>
          <a:p>
            <a:endParaRPr lang="en-US" dirty="0"/>
          </a:p>
        </p:txBody>
      </p:sp>
      <p:sp>
        <p:nvSpPr>
          <p:cNvPr id="8" name="Content Placeholder 4"/>
          <p:cNvSpPr>
            <a:spLocks noGrp="1"/>
          </p:cNvSpPr>
          <p:nvPr/>
        </p:nvSpPr>
        <p:spPr>
          <a:xfrm>
            <a:off x="4343400" y="3023772"/>
            <a:ext cx="3657600" cy="2826806"/>
          </a:xfrm>
          <a:prstGeom prst="rect">
            <a:avLst/>
          </a:prstGeom>
          <a:noFill/>
          <a:ln>
            <a:noFill/>
          </a:ln>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solidFill>
                  <a:srgbClr val="7030A0"/>
                </a:solidFill>
              </a:rPr>
              <a:t>HMIS/NFPA Hazard Ratings</a:t>
            </a:r>
          </a:p>
          <a:p>
            <a:r>
              <a:rPr lang="en-US" dirty="0">
                <a:solidFill>
                  <a:srgbClr val="7030A0"/>
                </a:solidFill>
              </a:rPr>
              <a:t>0 = Minimal Hazard</a:t>
            </a:r>
          </a:p>
          <a:p>
            <a:r>
              <a:rPr lang="en-US" dirty="0">
                <a:solidFill>
                  <a:srgbClr val="7030A0"/>
                </a:solidFill>
              </a:rPr>
              <a:t>1 = Slight Hazard</a:t>
            </a:r>
          </a:p>
          <a:p>
            <a:r>
              <a:rPr lang="en-US" dirty="0">
                <a:solidFill>
                  <a:srgbClr val="7030A0"/>
                </a:solidFill>
              </a:rPr>
              <a:t>2 = Moderate Hazard</a:t>
            </a:r>
          </a:p>
          <a:p>
            <a:r>
              <a:rPr lang="en-US" dirty="0">
                <a:solidFill>
                  <a:srgbClr val="7030A0"/>
                </a:solidFill>
              </a:rPr>
              <a:t>3 = Serious Hazard</a:t>
            </a:r>
          </a:p>
          <a:p>
            <a:r>
              <a:rPr lang="en-US" dirty="0">
                <a:solidFill>
                  <a:srgbClr val="7030A0"/>
                </a:solidFill>
              </a:rPr>
              <a:t>4 = Severe Hazard</a:t>
            </a:r>
          </a:p>
        </p:txBody>
      </p:sp>
      <p:sp>
        <p:nvSpPr>
          <p:cNvPr id="9" name="Down Arrow 8"/>
          <p:cNvSpPr/>
          <p:nvPr/>
        </p:nvSpPr>
        <p:spPr>
          <a:xfrm rot="10800000">
            <a:off x="3276600" y="3101911"/>
            <a:ext cx="914400" cy="2318759"/>
          </a:xfrm>
          <a:prstGeom prst="downArrow">
            <a:avLst/>
          </a:prstGeom>
          <a:solidFill>
            <a:srgbClr val="F4702F"/>
          </a:solidFill>
          <a:ln>
            <a:solidFill>
              <a:srgbClr val="F47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7030A0"/>
              </a:solidFill>
            </a:endParaRPr>
          </a:p>
        </p:txBody>
      </p:sp>
      <p:sp>
        <p:nvSpPr>
          <p:cNvPr id="10" name="Down Arrow 9"/>
          <p:cNvSpPr/>
          <p:nvPr/>
        </p:nvSpPr>
        <p:spPr>
          <a:xfrm>
            <a:off x="7897368" y="3101912"/>
            <a:ext cx="914400" cy="2525486"/>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1" name="Picture 10" descr="http://www.physics.csbsju.edu/empress/biology/concepts/nfp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286" y="5347339"/>
            <a:ext cx="1397314" cy="139189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487450"/>
            <a:ext cx="1503487" cy="1228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descr="C:\Users\Candis Duncan\Documents\HAZCOM Training\Pictograms\Health Hazar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580753"/>
            <a:ext cx="1056776" cy="105677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7"/>
          <p:cNvPicPr>
            <a:picLocks noChangeAspect="1" noChangeArrowheads="1"/>
          </p:cNvPicPr>
          <p:nvPr/>
        </p:nvPicPr>
        <p:blipFill>
          <a:blip r:embed="rId7" cstate="print"/>
          <a:srcRect/>
          <a:stretch>
            <a:fillRect/>
          </a:stretch>
        </p:blipFill>
        <p:spPr bwMode="auto">
          <a:xfrm>
            <a:off x="1424252" y="5551725"/>
            <a:ext cx="1093847" cy="1085804"/>
          </a:xfrm>
          <a:prstGeom prst="rect">
            <a:avLst/>
          </a:prstGeom>
          <a:noFill/>
          <a:ln w="9525">
            <a:noFill/>
            <a:miter lim="800000"/>
            <a:headEnd/>
            <a:tailEnd/>
          </a:ln>
        </p:spPr>
      </p:pic>
      <p:pic>
        <p:nvPicPr>
          <p:cNvPr id="15" name="Picture 7"/>
          <p:cNvPicPr>
            <a:picLocks noChangeAspect="1" noChangeArrowheads="1"/>
          </p:cNvPicPr>
          <p:nvPr/>
        </p:nvPicPr>
        <p:blipFill>
          <a:blip r:embed="rId8" cstate="print"/>
          <a:srcRect/>
          <a:stretch>
            <a:fillRect/>
          </a:stretch>
        </p:blipFill>
        <p:spPr bwMode="auto">
          <a:xfrm>
            <a:off x="2602420" y="5534939"/>
            <a:ext cx="1151530" cy="1128527"/>
          </a:xfrm>
          <a:prstGeom prst="rect">
            <a:avLst/>
          </a:prstGeom>
          <a:noFill/>
          <a:ln w="9525">
            <a:noFill/>
            <a:miter lim="800000"/>
            <a:headEnd/>
            <a:tailEnd/>
          </a:ln>
        </p:spPr>
      </p:pic>
    </p:spTree>
    <p:extLst>
      <p:ext uri="{BB962C8B-B14F-4D97-AF65-F5344CB8AC3E}">
        <p14:creationId xmlns:p14="http://schemas.microsoft.com/office/powerpoint/2010/main" val="37951257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231392"/>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Safety Data Sheets–formerly Material Safety Data Sheets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3" name="Rectangle 2"/>
          <p:cNvSpPr/>
          <p:nvPr/>
        </p:nvSpPr>
        <p:spPr>
          <a:xfrm>
            <a:off x="76200" y="1693057"/>
            <a:ext cx="8991600" cy="369332"/>
          </a:xfrm>
          <a:prstGeom prst="rect">
            <a:avLst/>
          </a:prstGeom>
        </p:spPr>
        <p:txBody>
          <a:bodyPr wrap="square">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C:\Users\Candis Duncan\Pictures\2013-11-07 Art Department\Art Department 06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4000" t="-1" r="8000" b="21421"/>
          <a:stretch/>
        </p:blipFill>
        <p:spPr bwMode="auto">
          <a:xfrm>
            <a:off x="1828800" y="4191000"/>
            <a:ext cx="2277930" cy="23469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0" y="1600200"/>
            <a:ext cx="8915400" cy="3077766"/>
          </a:xfrm>
          <a:prstGeom prst="rect">
            <a:avLst/>
          </a:prstGeom>
        </p:spPr>
        <p:txBody>
          <a:bodyPr wrap="square">
            <a:spAutoFit/>
          </a:bodyPr>
          <a:lstStyle/>
          <a:p>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A </a:t>
            </a:r>
            <a:r>
              <a:rPr lang="en-US" dirty="0">
                <a:latin typeface="Verdana" panose="020B0604030504040204" pitchFamily="34" charset="0"/>
                <a:ea typeface="Verdana" panose="020B0604030504040204" pitchFamily="34" charset="0"/>
                <a:cs typeface="Verdana" panose="020B0604030504040204" pitchFamily="34" charset="0"/>
              </a:rPr>
              <a:t>Safety Data Sheet, SDS, is </a:t>
            </a:r>
            <a:r>
              <a:rPr lang="en-US" dirty="0" smtClean="0">
                <a:latin typeface="Verdana" panose="020B0604030504040204" pitchFamily="34" charset="0"/>
                <a:ea typeface="Verdana" panose="020B0604030504040204" pitchFamily="34" charset="0"/>
                <a:cs typeface="Verdana" panose="020B0604030504040204" pitchFamily="34" charset="0"/>
              </a:rPr>
              <a:t>an additional reference </a:t>
            </a:r>
            <a:r>
              <a:rPr lang="en-US" dirty="0">
                <a:latin typeface="Verdana" panose="020B0604030504040204" pitchFamily="34" charset="0"/>
                <a:ea typeface="Verdana" panose="020B0604030504040204" pitchFamily="34" charset="0"/>
                <a:cs typeface="Verdana" panose="020B0604030504040204" pitchFamily="34" charset="0"/>
              </a:rPr>
              <a:t>and provides very detailed information regarding health and physical hazards of a chemical</a:t>
            </a:r>
            <a:r>
              <a:rPr lang="en-US" dirty="0" smtClean="0">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Will </a:t>
            </a:r>
            <a:r>
              <a:rPr lang="en-US" dirty="0">
                <a:latin typeface="Verdana" panose="020B0604030504040204" pitchFamily="34" charset="0"/>
                <a:ea typeface="Verdana" panose="020B0604030504040204" pitchFamily="34" charset="0"/>
                <a:cs typeface="Verdana" panose="020B0604030504040204" pitchFamily="34" charset="0"/>
              </a:rPr>
              <a:t>be required to follow a specific format which features 16 sections in a strict ordering</a:t>
            </a:r>
            <a:r>
              <a:rPr lang="en-US" dirty="0" smtClean="0">
                <a:latin typeface="Verdana" panose="020B0604030504040204" pitchFamily="34" charset="0"/>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SDS must be available to those working with the chemical.</a:t>
            </a:r>
          </a:p>
          <a:p>
            <a:pPr marL="285750" indent="-285750">
              <a:buFont typeface="Arial" panose="020B0604020202020204" pitchFamily="34" charset="0"/>
              <a:buChar cha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It’s your responsibility to review and understand the information in the SDS.</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4" descr="C:\Users\Chris.Alvaro\Desktop\GHS Pics\edsdkdd.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4560958"/>
            <a:ext cx="1797279" cy="17972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 name="Right Arrow 4"/>
          <p:cNvSpPr/>
          <p:nvPr/>
        </p:nvSpPr>
        <p:spPr>
          <a:xfrm>
            <a:off x="4343400" y="5139631"/>
            <a:ext cx="1066800" cy="727769"/>
          </a:xfrm>
          <a:prstGeom prst="rightArrow">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08796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231392"/>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SDS Sections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3" name="Rectangle 2"/>
          <p:cNvSpPr/>
          <p:nvPr/>
        </p:nvSpPr>
        <p:spPr>
          <a:xfrm>
            <a:off x="76200" y="1693057"/>
            <a:ext cx="8991600" cy="369332"/>
          </a:xfrm>
          <a:prstGeom prst="rect">
            <a:avLst/>
          </a:prstGeom>
        </p:spPr>
        <p:txBody>
          <a:bodyPr wrap="square">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67056" y="1877723"/>
            <a:ext cx="8915400" cy="4801314"/>
          </a:xfrm>
          <a:prstGeom prst="rect">
            <a:avLst/>
          </a:prstGeom>
        </p:spPr>
        <p:txBody>
          <a:bodyPr wrap="square">
            <a:spAutoFit/>
          </a:bodyPr>
          <a:lstStyle/>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 – Identification</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2 – Hazards Identification</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3 – Composition of Ingredients</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4 – First Aid</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5 – Fire Fighting </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6 – Accidental Release</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7 – Handling and Storage</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8 – Exposure and Personal Protection</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9 – Physical and Chemical Characteristics</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10 – Stability and Reactivity</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11 – Toxicological Information</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12 – Ecological Info</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13 – Disposal Info</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14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Verdana" panose="020B0604030504040204" pitchFamily="34" charset="0"/>
                <a:ea typeface="Verdana" panose="020B0604030504040204" pitchFamily="34" charset="0"/>
                <a:cs typeface="Verdana" panose="020B0604030504040204" pitchFamily="34" charset="0"/>
              </a:rPr>
              <a:t> Transportation Info</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15 – Regulatory Info</a:t>
            </a:r>
          </a:p>
          <a:p>
            <a:pPr marL="285750" indent="-285750">
              <a:buFont typeface="Arial" panose="020B0604020202020204" pitchFamily="34" charset="0"/>
              <a:buChar char="•"/>
            </a:pPr>
            <a:r>
              <a:rPr lang="en-US" dirty="0" smtClean="0">
                <a:latin typeface="Verdana" panose="020B0604030504040204" pitchFamily="34" charset="0"/>
                <a:ea typeface="Verdana" panose="020B0604030504040204" pitchFamily="34" charset="0"/>
                <a:cs typeface="Verdana" panose="020B0604030504040204" pitchFamily="34" charset="0"/>
              </a:rPr>
              <a:t>Section 16 – Other Info – Revision dates, Legends, HMIS/NFPA, etc.</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720952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981200" y="986302"/>
            <a:ext cx="7434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i="0" u="none" strike="noStrike" kern="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rPr>
              <a:t>What Makes A Chemical A HAZARD</a:t>
            </a:r>
            <a:endParaRPr kumimoji="0" lang="en-US" altLang="en-US" sz="3600" i="0" u="none" strike="noStrike" kern="0" cap="none" spc="0" normalizeH="0" baseline="0" noProof="0" dirty="0" smtClean="0">
              <a:ln>
                <a:noFill/>
              </a:ln>
              <a:solidFill>
                <a:srgbClr val="04617B"/>
              </a:solidFill>
              <a:effectLst/>
              <a:uLnTx/>
              <a:uFillTx/>
              <a:latin typeface="Arial" panose="020B0604020202020204" pitchFamily="34" charset="0"/>
              <a:ea typeface="ＭＳ Ｐゴシック" panose="020B0600070205080204" pitchFamily="34" charset="-128"/>
            </a:endParaRPr>
          </a:p>
        </p:txBody>
      </p:sp>
      <p:sp>
        <p:nvSpPr>
          <p:cNvPr id="3" name="Rectangle 5"/>
          <p:cNvSpPr>
            <a:spLocks noChangeArrowheads="1"/>
          </p:cNvSpPr>
          <p:nvPr/>
        </p:nvSpPr>
        <p:spPr bwMode="auto">
          <a:xfrm>
            <a:off x="838200" y="2057400"/>
            <a:ext cx="3976688" cy="4425950"/>
          </a:xfrm>
          <a:prstGeom prst="rect">
            <a:avLst/>
          </a:prstGeom>
          <a:noFill/>
          <a:ln w="9525">
            <a:noFill/>
            <a:miter lim="800000"/>
            <a:headEnd/>
            <a:tailEnd/>
          </a:ln>
          <a:effectLst/>
        </p:spPr>
        <p:txBody>
          <a:bodyPr lIns="92075" tIns="46038" rIns="92075" bIns="46038"/>
          <a:lstStyle/>
          <a:p>
            <a:pPr marL="342900" indent="-342900">
              <a:spcBef>
                <a:spcPct val="20000"/>
              </a:spcBef>
              <a:buClr>
                <a:srgbClr val="E2D700"/>
              </a:buClr>
              <a:buFont typeface="Wingdings" charset="2"/>
              <a:buNone/>
              <a:defRPr/>
            </a:pPr>
            <a:r>
              <a:rPr lang="en-US" sz="2800" dirty="0">
                <a:solidFill>
                  <a:prstClr val="black"/>
                </a:solidFill>
                <a:ea typeface="ＭＳ Ｐゴシック" charset="-128"/>
              </a:rPr>
              <a:t>1.</a:t>
            </a:r>
            <a:r>
              <a:rPr lang="en-US" sz="2800" b="1" dirty="0">
                <a:solidFill>
                  <a:prstClr val="black"/>
                </a:solidFill>
                <a:ea typeface="ＭＳ Ｐゴシック" charset="-128"/>
              </a:rPr>
              <a:t>	</a:t>
            </a:r>
            <a:r>
              <a:rPr lang="en-US" sz="2800" dirty="0">
                <a:solidFill>
                  <a:prstClr val="black"/>
                </a:solidFill>
                <a:ea typeface="ＭＳ Ｐゴシック" charset="-128"/>
              </a:rPr>
              <a:t>Has an inherent ability to do harm:</a:t>
            </a:r>
          </a:p>
          <a:p>
            <a:pPr marL="342900" indent="-342900">
              <a:spcBef>
                <a:spcPct val="20000"/>
              </a:spcBef>
              <a:buClr>
                <a:srgbClr val="E2D700"/>
              </a:buClr>
              <a:buFont typeface="Wingdings" charset="2"/>
              <a:buNone/>
              <a:defRPr/>
            </a:pPr>
            <a:r>
              <a:rPr lang="en-US" sz="2800" dirty="0">
                <a:solidFill>
                  <a:prstClr val="black"/>
                </a:solidFill>
                <a:ea typeface="ＭＳ Ｐゴシック" charset="-128"/>
              </a:rPr>
              <a:t>			TOXIC</a:t>
            </a:r>
          </a:p>
          <a:p>
            <a:pPr marL="342900" indent="-342900">
              <a:spcBef>
                <a:spcPct val="20000"/>
              </a:spcBef>
              <a:buClr>
                <a:srgbClr val="E2D700"/>
              </a:buClr>
              <a:buFont typeface="Wingdings" charset="2"/>
              <a:buNone/>
              <a:defRPr/>
            </a:pPr>
            <a:r>
              <a:rPr lang="en-US" sz="2800" dirty="0">
                <a:solidFill>
                  <a:prstClr val="black"/>
                </a:solidFill>
                <a:ea typeface="ＭＳ Ｐゴシック" charset="-128"/>
              </a:rPr>
              <a:t>		</a:t>
            </a:r>
            <a:r>
              <a:rPr lang="en-US" sz="2800" dirty="0" smtClean="0">
                <a:solidFill>
                  <a:prstClr val="black"/>
                </a:solidFill>
                <a:ea typeface="ＭＳ Ｐゴシック" charset="-128"/>
              </a:rPr>
              <a:t>FLAMMABLE</a:t>
            </a:r>
            <a:endParaRPr lang="en-US" sz="2800" dirty="0">
              <a:solidFill>
                <a:prstClr val="black"/>
              </a:solidFill>
              <a:ea typeface="ＭＳ Ｐゴシック" charset="-128"/>
            </a:endParaRPr>
          </a:p>
          <a:p>
            <a:pPr marL="342900" indent="-342900">
              <a:spcBef>
                <a:spcPct val="20000"/>
              </a:spcBef>
              <a:buClr>
                <a:srgbClr val="E2D700"/>
              </a:buClr>
              <a:buFont typeface="Wingdings" charset="2"/>
              <a:buNone/>
              <a:defRPr/>
            </a:pPr>
            <a:r>
              <a:rPr lang="en-US" sz="2800" dirty="0">
                <a:solidFill>
                  <a:prstClr val="black"/>
                </a:solidFill>
                <a:ea typeface="ＭＳ Ｐゴシック" charset="-128"/>
              </a:rPr>
              <a:t>			</a:t>
            </a:r>
            <a:r>
              <a:rPr lang="en-US" sz="2800" dirty="0" smtClean="0">
                <a:solidFill>
                  <a:prstClr val="black"/>
                </a:solidFill>
                <a:ea typeface="ＭＳ Ｐゴシック" charset="-128"/>
              </a:rPr>
              <a:t>Explosive</a:t>
            </a:r>
            <a:endParaRPr lang="en-US" sz="2800" dirty="0">
              <a:solidFill>
                <a:prstClr val="black"/>
              </a:solidFill>
              <a:ea typeface="ＭＳ Ｐゴシック" charset="-128"/>
            </a:endParaRPr>
          </a:p>
          <a:p>
            <a:pPr marL="342900" indent="-342900">
              <a:spcBef>
                <a:spcPct val="20000"/>
              </a:spcBef>
              <a:buClr>
                <a:srgbClr val="E2D700"/>
              </a:buClr>
              <a:buFont typeface="Wingdings" charset="2"/>
              <a:buNone/>
              <a:defRPr/>
            </a:pPr>
            <a:r>
              <a:rPr lang="en-US" sz="2800" dirty="0">
                <a:solidFill>
                  <a:prstClr val="black"/>
                </a:solidFill>
                <a:ea typeface="ＭＳ Ｐゴシック" charset="-128"/>
              </a:rPr>
              <a:t>2.	The Ease which contact can be 	established</a:t>
            </a:r>
          </a:p>
          <a:p>
            <a:pPr marL="342900" indent="-342900">
              <a:spcBef>
                <a:spcPct val="20000"/>
              </a:spcBef>
              <a:buClr>
                <a:srgbClr val="E2D700"/>
              </a:buClr>
              <a:buFont typeface="Wingdings" charset="2"/>
              <a:buChar char="§"/>
              <a:defRPr/>
            </a:pPr>
            <a:endParaRPr lang="en-US" sz="2800" b="1" dirty="0">
              <a:solidFill>
                <a:prstClr val="black"/>
              </a:solidFill>
              <a:effectLst>
                <a:outerShdw blurRad="38100" dist="38100" dir="2700000" algn="tl">
                  <a:srgbClr val="000000"/>
                </a:outerShdw>
              </a:effectLst>
              <a:ea typeface="ＭＳ Ｐゴシック" charset="-128"/>
            </a:endParaRPr>
          </a:p>
        </p:txBody>
      </p:sp>
      <p:pic>
        <p:nvPicPr>
          <p:cNvPr id="4" name="Picture 3" descr="wordmark_rev.png"/>
          <p:cNvPicPr>
            <a:picLocks noChangeAspect="1"/>
          </p:cNvPicPr>
          <p:nvPr/>
        </p:nvPicPr>
        <p:blipFill>
          <a:blip r:embed="rId2"/>
          <a:stretch>
            <a:fillRect/>
          </a:stretch>
        </p:blipFill>
        <p:spPr>
          <a:xfrm>
            <a:off x="304800" y="155626"/>
            <a:ext cx="2362200" cy="5874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438400"/>
            <a:ext cx="3543300" cy="3897630"/>
          </a:xfrm>
          <a:prstGeom prst="rect">
            <a:avLst/>
          </a:prstGeom>
        </p:spPr>
      </p:pic>
    </p:spTree>
    <p:extLst>
      <p:ext uri="{BB962C8B-B14F-4D97-AF65-F5344CB8AC3E}">
        <p14:creationId xmlns:p14="http://schemas.microsoft.com/office/powerpoint/2010/main" val="20910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24000"/>
            <a:ext cx="4572000" cy="2031325"/>
          </a:xfrm>
          <a:prstGeom prst="rect">
            <a:avLst/>
          </a:prstGeom>
        </p:spPr>
        <p:txBody>
          <a:bodyPr>
            <a:spAutoFit/>
          </a:bodyPr>
          <a:lstStyle/>
          <a:p>
            <a:r>
              <a:rPr lang="en-US" b="1" dirty="0">
                <a:latin typeface="Verdana"/>
                <a:cs typeface="Verdana"/>
              </a:rPr>
              <a:t>“All substances are poisons: there is </a:t>
            </a:r>
            <a:r>
              <a:rPr lang="en-US" b="1" dirty="0" smtClean="0">
                <a:latin typeface="Verdana"/>
                <a:cs typeface="Verdana"/>
              </a:rPr>
              <a:t>none which </a:t>
            </a:r>
            <a:r>
              <a:rPr lang="en-US" b="1" dirty="0">
                <a:latin typeface="Verdana"/>
                <a:cs typeface="Verdana"/>
              </a:rPr>
              <a:t>is not a poison. The right </a:t>
            </a:r>
            <a:r>
              <a:rPr lang="en-US" b="1" dirty="0" smtClean="0">
                <a:latin typeface="Verdana"/>
                <a:cs typeface="Verdana"/>
              </a:rPr>
              <a:t>dose differentiates </a:t>
            </a:r>
            <a:r>
              <a:rPr lang="en-US" b="1" dirty="0">
                <a:latin typeface="Verdana"/>
                <a:cs typeface="Verdana"/>
              </a:rPr>
              <a:t>a poison and a remedy.”</a:t>
            </a:r>
          </a:p>
          <a:p>
            <a:endParaRPr lang="en-US" b="1" dirty="0" smtClean="0">
              <a:latin typeface="Verdana"/>
              <a:cs typeface="Verdana"/>
            </a:endParaRPr>
          </a:p>
          <a:p>
            <a:r>
              <a:rPr lang="en-US" b="1" dirty="0" smtClean="0">
                <a:latin typeface="Verdana"/>
                <a:cs typeface="Verdana"/>
              </a:rPr>
              <a:t>Paracelsus </a:t>
            </a:r>
            <a:r>
              <a:rPr lang="en-US" b="1" dirty="0">
                <a:latin typeface="Verdana"/>
                <a:cs typeface="Verdana"/>
              </a:rPr>
              <a:t>(1493-1541)</a:t>
            </a:r>
            <a:endParaRPr lang="en-US" dirty="0">
              <a:latin typeface="Verdana"/>
              <a:cs typeface="Verdana"/>
            </a:endParaRPr>
          </a:p>
        </p:txBody>
      </p:sp>
      <p:pic>
        <p:nvPicPr>
          <p:cNvPr id="1026" name="Picture 2" descr="http://www.stewardshipcommunity.com/uploads/pics/noael-english.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505200"/>
            <a:ext cx="4328989" cy="267652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wordmark_rev.png"/>
          <p:cNvPicPr>
            <a:picLocks noChangeAspect="1"/>
          </p:cNvPicPr>
          <p:nvPr/>
        </p:nvPicPr>
        <p:blipFill>
          <a:blip r:embed="rId4"/>
          <a:stretch>
            <a:fillRect/>
          </a:stretch>
        </p:blipFill>
        <p:spPr>
          <a:xfrm>
            <a:off x="304800" y="155626"/>
            <a:ext cx="2362200" cy="587426"/>
          </a:xfrm>
          <a:prstGeom prst="rect">
            <a:avLst/>
          </a:prstGeom>
        </p:spPr>
      </p:pic>
    </p:spTree>
    <p:extLst>
      <p:ext uri="{BB962C8B-B14F-4D97-AF65-F5344CB8AC3E}">
        <p14:creationId xmlns:p14="http://schemas.microsoft.com/office/powerpoint/2010/main" val="1125247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lstStyle/>
          <a:p>
            <a:r>
              <a:rPr lang="en-US" dirty="0" smtClean="0">
                <a:latin typeface="Verdana"/>
                <a:cs typeface="Verdana"/>
              </a:rPr>
              <a:t>Routes of Exposure</a:t>
            </a:r>
            <a:endParaRPr lang="en-US" dirty="0">
              <a:latin typeface="Verdana"/>
              <a:cs typeface="Verdana"/>
            </a:endParaRPr>
          </a:p>
        </p:txBody>
      </p:sp>
      <p:pic>
        <p:nvPicPr>
          <p:cNvPr id="1028" name="Picture 4" descr="http://www.pan-uk.org/pan/images/stories/expos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09800"/>
            <a:ext cx="4800600" cy="383594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wordmark_rev.png"/>
          <p:cNvPicPr>
            <a:picLocks noChangeAspect="1"/>
          </p:cNvPicPr>
          <p:nvPr/>
        </p:nvPicPr>
        <p:blipFill>
          <a:blip r:embed="rId4"/>
          <a:stretch>
            <a:fillRect/>
          </a:stretch>
        </p:blipFill>
        <p:spPr>
          <a:xfrm>
            <a:off x="304800" y="155626"/>
            <a:ext cx="2362200" cy="587426"/>
          </a:xfrm>
          <a:prstGeom prst="rect">
            <a:avLst/>
          </a:prstGeom>
        </p:spPr>
      </p:pic>
    </p:spTree>
    <p:extLst>
      <p:ext uri="{BB962C8B-B14F-4D97-AF65-F5344CB8AC3E}">
        <p14:creationId xmlns:p14="http://schemas.microsoft.com/office/powerpoint/2010/main" val="2384859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latin typeface="Verdana"/>
                <a:cs typeface="Verdana"/>
              </a:rPr>
              <a:t>Terms</a:t>
            </a:r>
            <a:endParaRPr lang="en-US" dirty="0">
              <a:latin typeface="Verdana"/>
              <a:cs typeface="Verdana"/>
            </a:endParaRPr>
          </a:p>
        </p:txBody>
      </p:sp>
      <p:sp>
        <p:nvSpPr>
          <p:cNvPr id="3" name="Content Placeholder 2"/>
          <p:cNvSpPr>
            <a:spLocks noGrp="1"/>
          </p:cNvSpPr>
          <p:nvPr>
            <p:ph idx="1"/>
          </p:nvPr>
        </p:nvSpPr>
        <p:spPr>
          <a:xfrm>
            <a:off x="457200" y="1676400"/>
            <a:ext cx="8229600" cy="4525963"/>
          </a:xfrm>
        </p:spPr>
        <p:txBody>
          <a:bodyPr/>
          <a:lstStyle/>
          <a:p>
            <a:r>
              <a:rPr lang="en-US" dirty="0" smtClean="0">
                <a:latin typeface="Verdana"/>
                <a:cs typeface="Verdana"/>
              </a:rPr>
              <a:t>Acute health effects</a:t>
            </a:r>
          </a:p>
          <a:p>
            <a:r>
              <a:rPr lang="en-US" dirty="0" smtClean="0">
                <a:latin typeface="Verdana"/>
                <a:cs typeface="Verdana"/>
              </a:rPr>
              <a:t>Chronic health effects</a:t>
            </a:r>
          </a:p>
          <a:p>
            <a:r>
              <a:rPr lang="en-US" dirty="0" smtClean="0">
                <a:latin typeface="Verdana"/>
                <a:cs typeface="Verdana"/>
              </a:rPr>
              <a:t>Sensitivity vs. “Sensitization”</a:t>
            </a:r>
            <a:endParaRPr lang="en-US" dirty="0">
              <a:latin typeface="Verdana"/>
              <a:cs typeface="Verdana"/>
            </a:endParaRPr>
          </a:p>
        </p:txBody>
      </p:sp>
      <p:pic>
        <p:nvPicPr>
          <p:cNvPr id="2052" name="Picture 4" descr="http://www.fewresources.org/uploads/1/0/5/2/10529860/3906859.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191000"/>
            <a:ext cx="2381250" cy="17145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wordmark_rev.png"/>
          <p:cNvPicPr>
            <a:picLocks noChangeAspect="1"/>
          </p:cNvPicPr>
          <p:nvPr/>
        </p:nvPicPr>
        <p:blipFill>
          <a:blip r:embed="rId4"/>
          <a:stretch>
            <a:fillRect/>
          </a:stretch>
        </p:blipFill>
        <p:spPr>
          <a:xfrm>
            <a:off x="304800" y="155626"/>
            <a:ext cx="2362200" cy="587426"/>
          </a:xfrm>
          <a:prstGeom prst="rect">
            <a:avLst/>
          </a:prstGeom>
        </p:spPr>
      </p:pic>
    </p:spTree>
    <p:extLst>
      <p:ext uri="{BB962C8B-B14F-4D97-AF65-F5344CB8AC3E}">
        <p14:creationId xmlns:p14="http://schemas.microsoft.com/office/powerpoint/2010/main" val="2176840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1219200"/>
            <a:ext cx="9144000" cy="4955203"/>
          </a:xfrm>
          <a:prstGeom prst="rect">
            <a:avLst/>
          </a:prstGeom>
          <a:noFill/>
          <a:ln w="9525">
            <a:noFill/>
            <a:miter lim="800000"/>
            <a:headEnd/>
            <a:tailEnd/>
          </a:ln>
        </p:spPr>
        <p:txBody>
          <a:bodyPr wrap="square">
            <a:spAutoFit/>
          </a:bodyPr>
          <a:lstStyle/>
          <a:p>
            <a:pPr eaLnBrk="0" hangingPunct="0"/>
            <a:endParaRPr lang="en-US" sz="2400" dirty="0" smtClean="0">
              <a:solidFill>
                <a:srgbClr val="F4702F"/>
              </a:solidFill>
              <a:latin typeface="Verdana" pitchFamily="34" charset="0"/>
            </a:endParaRPr>
          </a:p>
          <a:p>
            <a:pPr eaLnBrk="0" hangingPunct="0"/>
            <a:r>
              <a:rPr lang="en-US" sz="2400" dirty="0" smtClean="0">
                <a:solidFill>
                  <a:srgbClr val="F4702F"/>
                </a:solidFill>
                <a:latin typeface="Verdana" pitchFamily="34" charset="0"/>
              </a:rPr>
              <a:t>Arts Department: with your attendance of a live training session…</a:t>
            </a:r>
          </a:p>
          <a:p>
            <a:pPr eaLnBrk="0" hangingPunct="0"/>
            <a:endParaRPr lang="en-US" sz="2400" dirty="0">
              <a:solidFill>
                <a:srgbClr val="F4702F"/>
              </a:solidFill>
              <a:latin typeface="Verdana" pitchFamily="34" charset="0"/>
            </a:endParaRPr>
          </a:p>
          <a:p>
            <a:pPr marL="342900" indent="-342900" eaLnBrk="0" hangingPunct="0">
              <a:buFont typeface="Arial"/>
              <a:buChar char="•"/>
            </a:pPr>
            <a:r>
              <a:rPr lang="en-US" sz="2000" dirty="0" smtClean="0">
                <a:solidFill>
                  <a:srgbClr val="F4702F"/>
                </a:solidFill>
                <a:latin typeface="Verdana" pitchFamily="34" charset="0"/>
              </a:rPr>
              <a:t>HAZCOM (Hazard Communication)– </a:t>
            </a:r>
            <a:r>
              <a:rPr lang="en-US" sz="2000" dirty="0" smtClean="0">
                <a:latin typeface="Verdana" pitchFamily="34" charset="0"/>
              </a:rPr>
              <a:t>training certification; why it is required; your responsibilities</a:t>
            </a:r>
          </a:p>
          <a:p>
            <a:pPr algn="ctr" eaLnBrk="0" hangingPunct="0"/>
            <a:endParaRPr lang="en-US" sz="2000" dirty="0">
              <a:latin typeface="Verdana" pitchFamily="34" charset="0"/>
            </a:endParaRPr>
          </a:p>
          <a:p>
            <a:pPr marL="342900" indent="-342900" eaLnBrk="0" hangingPunct="0">
              <a:buFont typeface="Arial"/>
              <a:buChar char="•"/>
            </a:pPr>
            <a:r>
              <a:rPr lang="en-US" sz="2000" dirty="0" smtClean="0">
                <a:solidFill>
                  <a:srgbClr val="F4702F"/>
                </a:solidFill>
                <a:latin typeface="Verdana" pitchFamily="34" charset="0"/>
              </a:rPr>
              <a:t>Exposure Routes- </a:t>
            </a:r>
            <a:r>
              <a:rPr lang="en-US" sz="2000" dirty="0" smtClean="0">
                <a:solidFill>
                  <a:srgbClr val="000000"/>
                </a:solidFill>
                <a:latin typeface="Verdana" pitchFamily="34" charset="0"/>
              </a:rPr>
              <a:t>valuable information to know about products you may use.</a:t>
            </a:r>
            <a:endParaRPr lang="en-US" sz="2000" dirty="0">
              <a:solidFill>
                <a:srgbClr val="000000"/>
              </a:solidFill>
              <a:latin typeface="Verdana" pitchFamily="34" charset="0"/>
            </a:endParaRPr>
          </a:p>
          <a:p>
            <a:pPr algn="ctr" eaLnBrk="0" hangingPunct="0"/>
            <a:endParaRPr lang="en-US" sz="2000" dirty="0">
              <a:latin typeface="Verdana" pitchFamily="34" charset="0"/>
            </a:endParaRPr>
          </a:p>
          <a:p>
            <a:pPr marL="342900" indent="-342900" eaLnBrk="0" hangingPunct="0">
              <a:buFont typeface="Arial"/>
              <a:buChar char="•"/>
            </a:pPr>
            <a:r>
              <a:rPr lang="en-US" sz="2000" dirty="0" smtClean="0">
                <a:solidFill>
                  <a:srgbClr val="F4702F"/>
                </a:solidFill>
                <a:latin typeface="Verdana" pitchFamily="34" charset="0"/>
              </a:rPr>
              <a:t>Hazardous Waste– </a:t>
            </a:r>
            <a:r>
              <a:rPr lang="en-US" sz="2000" dirty="0" smtClean="0">
                <a:solidFill>
                  <a:srgbClr val="000000"/>
                </a:solidFill>
                <a:latin typeface="Verdana" pitchFamily="34" charset="0"/>
              </a:rPr>
              <a:t>training certification; why it is required; your responsibilities</a:t>
            </a:r>
          </a:p>
          <a:p>
            <a:pPr algn="ctr" eaLnBrk="0" hangingPunct="0"/>
            <a:endParaRPr lang="en-US" sz="2000" dirty="0">
              <a:latin typeface="Verdana" pitchFamily="34" charset="0"/>
            </a:endParaRPr>
          </a:p>
          <a:p>
            <a:pPr algn="ctr" eaLnBrk="0" hangingPunct="0"/>
            <a:endParaRPr lang="en-US" sz="2000" dirty="0" smtClean="0">
              <a:solidFill>
                <a:srgbClr val="F4702F"/>
              </a:solidFill>
              <a:latin typeface="Verdana" pitchFamily="34" charset="0"/>
            </a:endParaRPr>
          </a:p>
          <a:p>
            <a:pPr marL="342900" indent="-342900" algn="ctr" eaLnBrk="0" hangingPunct="0">
              <a:buFont typeface="Arial" panose="020B0604020202020204" pitchFamily="34" charset="0"/>
              <a:buChar char="•"/>
            </a:pPr>
            <a:endParaRPr lang="en-US" sz="2000" dirty="0">
              <a:solidFill>
                <a:srgbClr val="F4702F"/>
              </a:solidFill>
              <a:latin typeface="Verdana" pitchFamily="34" charset="0"/>
            </a:endParaRPr>
          </a:p>
        </p:txBody>
      </p:sp>
      <p:pic>
        <p:nvPicPr>
          <p:cNvPr id="5" name="Picture 4" descr="wordmark_rev.png"/>
          <p:cNvPicPr>
            <a:picLocks noChangeAspect="1"/>
          </p:cNvPicPr>
          <p:nvPr/>
        </p:nvPicPr>
        <p:blipFill>
          <a:blip r:embed="rId3"/>
          <a:stretch>
            <a:fillRect/>
          </a:stretch>
        </p:blipFill>
        <p:spPr>
          <a:xfrm>
            <a:off x="304800" y="155626"/>
            <a:ext cx="2362200" cy="587426"/>
          </a:xfrm>
          <a:prstGeom prst="rect">
            <a:avLst/>
          </a:prstGeom>
        </p:spPr>
      </p:pic>
    </p:spTree>
    <p:extLst>
      <p:ext uri="{BB962C8B-B14F-4D97-AF65-F5344CB8AC3E}">
        <p14:creationId xmlns:p14="http://schemas.microsoft.com/office/powerpoint/2010/main" val="1642748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Verdana"/>
                <a:cs typeface="Verdana"/>
              </a:rPr>
              <a:t>Carcinogen</a:t>
            </a:r>
          </a:p>
          <a:p>
            <a:r>
              <a:rPr lang="en-US" dirty="0" smtClean="0">
                <a:latin typeface="Verdana"/>
                <a:cs typeface="Verdana"/>
              </a:rPr>
              <a:t>Mutagen</a:t>
            </a:r>
          </a:p>
          <a:p>
            <a:r>
              <a:rPr lang="en-US" dirty="0" smtClean="0">
                <a:latin typeface="Verdana"/>
                <a:cs typeface="Verdana"/>
              </a:rPr>
              <a:t>Teratogen</a:t>
            </a:r>
            <a:endParaRPr lang="en-US" dirty="0">
              <a:latin typeface="Verdana"/>
              <a:cs typeface="Verdana"/>
            </a:endParaRPr>
          </a:p>
        </p:txBody>
      </p:sp>
      <p:pic>
        <p:nvPicPr>
          <p:cNvPr id="3074" name="Picture 2" descr="http://link.springer.com/static-content/covers/books/854/978146158966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038600"/>
            <a:ext cx="1457325" cy="2228850"/>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link.springer.com/static-content/covers/books/76/978364281919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62" y="4038600"/>
            <a:ext cx="1457325" cy="208597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wordmark_rev.png"/>
          <p:cNvPicPr>
            <a:picLocks noChangeAspect="1"/>
          </p:cNvPicPr>
          <p:nvPr/>
        </p:nvPicPr>
        <p:blipFill>
          <a:blip r:embed="rId6"/>
          <a:stretch>
            <a:fillRect/>
          </a:stretch>
        </p:blipFill>
        <p:spPr>
          <a:xfrm>
            <a:off x="304800" y="155626"/>
            <a:ext cx="2362200" cy="587426"/>
          </a:xfrm>
          <a:prstGeom prst="rect">
            <a:avLst/>
          </a:prstGeom>
        </p:spPr>
      </p:pic>
      <p:pic>
        <p:nvPicPr>
          <p:cNvPr id="2" name="Picture 1"/>
          <p:cNvPicPr>
            <a:picLocks noChangeAspect="1"/>
          </p:cNvPicPr>
          <p:nvPr/>
        </p:nvPicPr>
        <p:blipFill>
          <a:blip r:embed="rId7"/>
          <a:stretch>
            <a:fillRect/>
          </a:stretch>
        </p:blipFill>
        <p:spPr>
          <a:xfrm>
            <a:off x="3429000" y="2133600"/>
            <a:ext cx="3200677" cy="3200677"/>
          </a:xfrm>
          <a:prstGeom prst="rect">
            <a:avLst/>
          </a:prstGeom>
        </p:spPr>
      </p:pic>
    </p:spTree>
    <p:extLst>
      <p:ext uri="{BB962C8B-B14F-4D97-AF65-F5344CB8AC3E}">
        <p14:creationId xmlns:p14="http://schemas.microsoft.com/office/powerpoint/2010/main" val="1015417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609600"/>
            <a:ext cx="8229600" cy="1143000"/>
          </a:xfrm>
        </p:spPr>
        <p:txBody>
          <a:bodyPr/>
          <a:lstStyle/>
          <a:p>
            <a:r>
              <a:rPr lang="en-US" dirty="0" smtClean="0">
                <a:latin typeface="Verdana"/>
                <a:cs typeface="Verdana"/>
              </a:rPr>
              <a:t>Terms</a:t>
            </a:r>
            <a:endParaRPr lang="en-US" dirty="0">
              <a:latin typeface="Verdana"/>
              <a:cs typeface="Verdana"/>
            </a:endParaRPr>
          </a:p>
        </p:txBody>
      </p:sp>
      <p:sp>
        <p:nvSpPr>
          <p:cNvPr id="3" name="Content Placeholder 2"/>
          <p:cNvSpPr>
            <a:spLocks noGrp="1"/>
          </p:cNvSpPr>
          <p:nvPr>
            <p:ph idx="1"/>
          </p:nvPr>
        </p:nvSpPr>
        <p:spPr/>
        <p:txBody>
          <a:bodyPr/>
          <a:lstStyle/>
          <a:p>
            <a:r>
              <a:rPr lang="en-US" dirty="0" smtClean="0">
                <a:latin typeface="Verdana"/>
                <a:cs typeface="Verdana"/>
              </a:rPr>
              <a:t>Parts Per Million (ppm)</a:t>
            </a:r>
          </a:p>
          <a:p>
            <a:r>
              <a:rPr lang="en-US" dirty="0" smtClean="0">
                <a:latin typeface="Verdana"/>
                <a:cs typeface="Verdana"/>
              </a:rPr>
              <a:t>Permissible Exposure Limits (PEL’s)</a:t>
            </a:r>
          </a:p>
          <a:p>
            <a:r>
              <a:rPr lang="en-US" dirty="0" smtClean="0">
                <a:latin typeface="Verdana"/>
                <a:cs typeface="Verdana"/>
              </a:rPr>
              <a:t>Threshold Limit Values (TLV’s)</a:t>
            </a:r>
          </a:p>
          <a:p>
            <a:pPr marL="0" indent="0">
              <a:buNone/>
            </a:pPr>
            <a:endParaRPr lang="en-US" dirty="0" smtClean="0">
              <a:latin typeface="Verdana"/>
              <a:cs typeface="Verdana"/>
            </a:endParaRPr>
          </a:p>
        </p:txBody>
      </p:sp>
      <p:pic>
        <p:nvPicPr>
          <p:cNvPr id="4098" name="Picture 2" descr="http://www.uswtmc.org/latest/text/OSH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3593997"/>
            <a:ext cx="5105400" cy="251152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wordmark_rev.png"/>
          <p:cNvPicPr>
            <a:picLocks noChangeAspect="1"/>
          </p:cNvPicPr>
          <p:nvPr/>
        </p:nvPicPr>
        <p:blipFill>
          <a:blip r:embed="rId4"/>
          <a:stretch>
            <a:fillRect/>
          </a:stretch>
        </p:blipFill>
        <p:spPr>
          <a:xfrm>
            <a:off x="304800" y="155626"/>
            <a:ext cx="2362200" cy="587426"/>
          </a:xfrm>
          <a:prstGeom prst="rect">
            <a:avLst/>
          </a:prstGeom>
        </p:spPr>
      </p:pic>
    </p:spTree>
    <p:extLst>
      <p:ext uri="{BB962C8B-B14F-4D97-AF65-F5344CB8AC3E}">
        <p14:creationId xmlns:p14="http://schemas.microsoft.com/office/powerpoint/2010/main" val="1124009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r>
              <a:rPr lang="en-US" dirty="0" smtClean="0">
                <a:latin typeface="Verdana"/>
                <a:cs typeface="Verdana"/>
              </a:rPr>
              <a:t>Part Per Million (PPM)</a:t>
            </a:r>
            <a:endParaRPr lang="en-US" dirty="0">
              <a:latin typeface="Verdana"/>
              <a:cs typeface="Verdana"/>
            </a:endParaRPr>
          </a:p>
        </p:txBody>
      </p:sp>
      <p:sp>
        <p:nvSpPr>
          <p:cNvPr id="3" name="Content Placeholder 2"/>
          <p:cNvSpPr>
            <a:spLocks noGrp="1"/>
          </p:cNvSpPr>
          <p:nvPr>
            <p:ph idx="1"/>
          </p:nvPr>
        </p:nvSpPr>
        <p:spPr>
          <a:xfrm>
            <a:off x="76200" y="1981200"/>
            <a:ext cx="8915400" cy="4525963"/>
          </a:xfrm>
        </p:spPr>
        <p:txBody>
          <a:bodyPr/>
          <a:lstStyle/>
          <a:p>
            <a:r>
              <a:rPr lang="en-US" dirty="0" smtClean="0">
                <a:latin typeface="Verdana"/>
                <a:cs typeface="Verdana"/>
              </a:rPr>
              <a:t>Four drops of ink in one 55 gallon barrel</a:t>
            </a:r>
          </a:p>
          <a:p>
            <a:r>
              <a:rPr lang="en-US" dirty="0" smtClean="0">
                <a:latin typeface="Verdana"/>
                <a:cs typeface="Verdana"/>
              </a:rPr>
              <a:t>1 inch in 16 miles</a:t>
            </a:r>
          </a:p>
          <a:p>
            <a:r>
              <a:rPr lang="en-US" dirty="0" smtClean="0">
                <a:latin typeface="Verdana"/>
                <a:cs typeface="Verdana"/>
              </a:rPr>
              <a:t>One second in 11.5 days</a:t>
            </a:r>
          </a:p>
          <a:p>
            <a:r>
              <a:rPr lang="en-US" dirty="0" smtClean="0">
                <a:latin typeface="Verdana"/>
                <a:cs typeface="Verdana"/>
              </a:rPr>
              <a:t>One minute in two years</a:t>
            </a:r>
          </a:p>
          <a:p>
            <a:r>
              <a:rPr lang="en-US" dirty="0" smtClean="0">
                <a:latin typeface="Verdana"/>
                <a:cs typeface="Verdana"/>
              </a:rPr>
              <a:t>One ounce in 32 tons</a:t>
            </a:r>
          </a:p>
          <a:p>
            <a:r>
              <a:rPr lang="en-US" dirty="0" smtClean="0">
                <a:latin typeface="Verdana"/>
                <a:cs typeface="Verdana"/>
              </a:rPr>
              <a:t>One cent in $10,000</a:t>
            </a:r>
          </a:p>
        </p:txBody>
      </p:sp>
      <p:pic>
        <p:nvPicPr>
          <p:cNvPr id="4" name="Picture 3" descr="wordmark_rev.png"/>
          <p:cNvPicPr>
            <a:picLocks noChangeAspect="1"/>
          </p:cNvPicPr>
          <p:nvPr/>
        </p:nvPicPr>
        <p:blipFill>
          <a:blip r:embed="rId2"/>
          <a:stretch>
            <a:fillRect/>
          </a:stretch>
        </p:blipFill>
        <p:spPr>
          <a:xfrm>
            <a:off x="304800" y="152400"/>
            <a:ext cx="2362200" cy="587426"/>
          </a:xfrm>
          <a:prstGeom prst="rect">
            <a:avLst/>
          </a:prstGeom>
        </p:spPr>
      </p:pic>
    </p:spTree>
    <p:extLst>
      <p:ext uri="{BB962C8B-B14F-4D97-AF65-F5344CB8AC3E}">
        <p14:creationId xmlns:p14="http://schemas.microsoft.com/office/powerpoint/2010/main" val="1836069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dmark_rev.png"/>
          <p:cNvPicPr>
            <a:picLocks noChangeAspect="1"/>
          </p:cNvPicPr>
          <p:nvPr/>
        </p:nvPicPr>
        <p:blipFill>
          <a:blip r:embed="rId2"/>
          <a:stretch>
            <a:fillRect/>
          </a:stretch>
        </p:blipFill>
        <p:spPr>
          <a:xfrm>
            <a:off x="304800" y="155626"/>
            <a:ext cx="2362200" cy="587426"/>
          </a:xfrm>
          <a:prstGeom prst="rect">
            <a:avLst/>
          </a:prstGeom>
        </p:spPr>
      </p:pic>
      <p:sp>
        <p:nvSpPr>
          <p:cNvPr id="4" name="Title 1"/>
          <p:cNvSpPr txBox="1">
            <a:spLocks/>
          </p:cNvSpPr>
          <p:nvPr/>
        </p:nvSpPr>
        <p:spPr>
          <a:xfrm>
            <a:off x="1981200" y="743052"/>
            <a:ext cx="8229600" cy="1143000"/>
          </a:xfrm>
          <a:prstGeom prst="rect">
            <a:avLst/>
          </a:prstGeom>
        </p:spPr>
        <p:txBody>
          <a:bodyPr/>
          <a:lst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smtClean="0"/>
              <a:t>Controlling the Hazards</a:t>
            </a:r>
            <a:endParaRPr lang="en-US" sz="3600" kern="0" dirty="0"/>
          </a:p>
        </p:txBody>
      </p:sp>
      <p:pic>
        <p:nvPicPr>
          <p:cNvPr id="5" name="Content Placeholder 4" descr="wordmark_rev.png"/>
          <p:cNvPicPr>
            <a:picLocks noChangeAspect="1"/>
          </p:cNvPicPr>
          <p:nvPr/>
        </p:nvPicPr>
        <p:blipFill>
          <a:blip r:embed="rId2"/>
          <a:stretch>
            <a:fillRect/>
          </a:stretch>
        </p:blipFill>
        <p:spPr>
          <a:xfrm>
            <a:off x="4495800" y="3574794"/>
            <a:ext cx="4038600" cy="10043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55572"/>
            <a:ext cx="7290646" cy="4881563"/>
          </a:xfrm>
          <a:prstGeom prst="rect">
            <a:avLst/>
          </a:prstGeom>
        </p:spPr>
      </p:pic>
    </p:spTree>
    <p:extLst>
      <p:ext uri="{BB962C8B-B14F-4D97-AF65-F5344CB8AC3E}">
        <p14:creationId xmlns:p14="http://schemas.microsoft.com/office/powerpoint/2010/main" val="3157470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800600" y="609600"/>
            <a:ext cx="40386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	Arts Hazards Cont.</a:t>
            </a:r>
            <a:endParaRPr lang="en-US" sz="2400" dirty="0">
              <a:solidFill>
                <a:srgbClr val="F4702F"/>
              </a:solidFill>
              <a:latin typeface="Verdana" pitchFamily="34" charset="0"/>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5" name="Content Placeholder 4"/>
          <p:cNvSpPr>
            <a:spLocks noGrp="1"/>
          </p:cNvSpPr>
          <p:nvPr>
            <p:ph idx="1"/>
          </p:nvPr>
        </p:nvSpPr>
        <p:spPr>
          <a:xfrm>
            <a:off x="38100" y="1219200"/>
            <a:ext cx="9258300" cy="5029200"/>
          </a:xfrm>
        </p:spPr>
        <p:txBody>
          <a:bodyPr numCol="1"/>
          <a:lstStyle/>
          <a:p>
            <a:pPr marL="0" indent="0">
              <a:buNone/>
            </a:pPr>
            <a:r>
              <a:rPr lang="en-US" sz="2000" dirty="0" smtClean="0">
                <a:latin typeface="Verdana" panose="020B0604030504040204" pitchFamily="34" charset="0"/>
                <a:ea typeface="Verdana" panose="020B0604030504040204" pitchFamily="34" charset="0"/>
                <a:cs typeface="Verdana" panose="020B0604030504040204" pitchFamily="34" charset="0"/>
              </a:rPr>
              <a:t>Printmaking:</a:t>
            </a:r>
          </a:p>
          <a:p>
            <a:r>
              <a:rPr lang="en-US" sz="1800" b="1" dirty="0">
                <a:latin typeface="Verdana" panose="020B0604030504040204" pitchFamily="34" charset="0"/>
                <a:ea typeface="Verdana" panose="020B0604030504040204" pitchFamily="34" charset="0"/>
                <a:cs typeface="Verdana" panose="020B0604030504040204" pitchFamily="34" charset="0"/>
              </a:rPr>
              <a:t>Acids in </a:t>
            </a:r>
            <a:r>
              <a:rPr lang="en-US" sz="1800" b="1" dirty="0" smtClean="0">
                <a:latin typeface="Verdana" panose="020B0604030504040204" pitchFamily="34" charset="0"/>
                <a:ea typeface="Verdana" panose="020B0604030504040204" pitchFamily="34" charset="0"/>
                <a:cs typeface="Verdana" panose="020B0604030504040204" pitchFamily="34" charset="0"/>
              </a:rPr>
              <a:t>etching </a:t>
            </a:r>
            <a:r>
              <a:rPr lang="en-US" sz="1800" dirty="0">
                <a:latin typeface="Verdana" panose="020B0604030504040204" pitchFamily="34" charset="0"/>
                <a:ea typeface="Verdana" panose="020B0604030504040204" pitchFamily="34" charset="0"/>
                <a:cs typeface="Verdana" panose="020B0604030504040204" pitchFamily="34" charset="0"/>
              </a:rPr>
              <a:t>m</a:t>
            </a:r>
            <a:r>
              <a:rPr lang="en-US" sz="1800" dirty="0" smtClean="0">
                <a:latin typeface="Verdana" panose="020B0604030504040204" pitchFamily="34" charset="0"/>
                <a:ea typeface="Verdana" panose="020B0604030504040204" pitchFamily="34" charset="0"/>
                <a:cs typeface="Verdana" panose="020B0604030504040204" pitchFamily="34" charset="0"/>
              </a:rPr>
              <a:t>ay </a:t>
            </a:r>
            <a:r>
              <a:rPr lang="en-US" sz="1800" dirty="0">
                <a:latin typeface="Verdana" panose="020B0604030504040204" pitchFamily="34" charset="0"/>
                <a:ea typeface="Verdana" panose="020B0604030504040204" pitchFamily="34" charset="0"/>
                <a:cs typeface="Verdana" panose="020B0604030504040204" pitchFamily="34" charset="0"/>
              </a:rPr>
              <a:t>cause severe skin burns &amp; eye damage from </a:t>
            </a:r>
            <a:r>
              <a:rPr lang="en-US" sz="1800" dirty="0" smtClean="0">
                <a:latin typeface="Verdana" panose="020B0604030504040204" pitchFamily="34" charset="0"/>
                <a:ea typeface="Verdana" panose="020B0604030504040204" pitchFamily="34" charset="0"/>
                <a:cs typeface="Verdana" panose="020B0604030504040204" pitchFamily="34" charset="0"/>
              </a:rPr>
              <a:t>splashes.</a:t>
            </a:r>
          </a:p>
          <a:p>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1800" b="1" dirty="0">
                <a:latin typeface="Verdana" panose="020B0604030504040204" pitchFamily="34" charset="0"/>
                <a:ea typeface="Verdana" panose="020B0604030504040204" pitchFamily="34" charset="0"/>
                <a:cs typeface="Verdana" panose="020B0604030504040204" pitchFamily="34" charset="0"/>
              </a:rPr>
              <a:t>Lead </a:t>
            </a:r>
            <a:r>
              <a:rPr lang="en-US" sz="1800" b="1" dirty="0" smtClean="0">
                <a:latin typeface="Verdana" panose="020B0604030504040204" pitchFamily="34" charset="0"/>
                <a:ea typeface="Verdana" panose="020B0604030504040204" pitchFamily="34" charset="0"/>
                <a:cs typeface="Verdana" panose="020B0604030504040204" pitchFamily="34" charset="0"/>
              </a:rPr>
              <a:t>pigments </a:t>
            </a:r>
            <a:r>
              <a:rPr lang="en-US" sz="1800" dirty="0">
                <a:latin typeface="Verdana" panose="020B0604030504040204" pitchFamily="34" charset="0"/>
                <a:ea typeface="Verdana" panose="020B0604030504040204" pitchFamily="34" charset="0"/>
                <a:cs typeface="Verdana" panose="020B0604030504040204" pitchFamily="34" charset="0"/>
              </a:rPr>
              <a:t>found in chromate </a:t>
            </a:r>
            <a:r>
              <a:rPr lang="en-US" sz="1800" dirty="0" smtClean="0">
                <a:latin typeface="Verdana" panose="020B0604030504040204" pitchFamily="34" charset="0"/>
                <a:ea typeface="Verdana" panose="020B0604030504040204" pitchFamily="34" charset="0"/>
                <a:cs typeface="Verdana" panose="020B0604030504040204" pitchFamily="34" charset="0"/>
              </a:rPr>
              <a:t>and molybdate</a:t>
            </a:r>
            <a:r>
              <a:rPr lang="en-US" sz="1800" dirty="0">
                <a:latin typeface="Verdana" panose="020B0604030504040204" pitchFamily="34" charset="0"/>
                <a:ea typeface="Verdana" panose="020B0604030504040204" pitchFamily="34" charset="0"/>
                <a:cs typeface="Verdana" panose="020B0604030504040204" pitchFamily="34" charset="0"/>
              </a:rPr>
              <a:t>-based </a:t>
            </a:r>
            <a:r>
              <a:rPr lang="en-US" sz="1800" dirty="0" smtClean="0">
                <a:latin typeface="Verdana" panose="020B0604030504040204" pitchFamily="34" charset="0"/>
                <a:ea typeface="Verdana" panose="020B0604030504040204" pitchFamily="34" charset="0"/>
                <a:cs typeface="Verdana" panose="020B0604030504040204" pitchFamily="34" charset="0"/>
              </a:rPr>
              <a:t>inks</a:t>
            </a:r>
          </a:p>
          <a:p>
            <a:endParaRPr lang="en-US" sz="800" dirty="0" smtClean="0">
              <a:latin typeface="Verdana" panose="020B0604030504040204" pitchFamily="34" charset="0"/>
              <a:ea typeface="Verdana" panose="020B0604030504040204" pitchFamily="34" charset="0"/>
              <a:cs typeface="Verdana" panose="020B0604030504040204" pitchFamily="34" charset="0"/>
            </a:endParaRPr>
          </a:p>
          <a:p>
            <a:r>
              <a:rPr lang="en-US" sz="1800" b="1" dirty="0" smtClean="0">
                <a:latin typeface="Verdana" panose="020B0604030504040204" pitchFamily="34" charset="0"/>
                <a:ea typeface="Verdana" panose="020B0604030504040204" pitchFamily="34" charset="0"/>
                <a:cs typeface="Verdana" panose="020B0604030504040204" pitchFamily="34" charset="0"/>
              </a:rPr>
              <a:t>Etching grounds </a:t>
            </a:r>
            <a:r>
              <a:rPr lang="en-US" sz="1800" dirty="0" smtClean="0">
                <a:latin typeface="Verdana" panose="020B0604030504040204" pitchFamily="34" charset="0"/>
                <a:ea typeface="Verdana" panose="020B0604030504040204" pitchFamily="34" charset="0"/>
                <a:cs typeface="Verdana" panose="020B0604030504040204" pitchFamily="34" charset="0"/>
              </a:rPr>
              <a:t>contain asphaltum, a skin irritant and rosin, which causes hay fever-like symptoms and possible asthma</a:t>
            </a:r>
          </a:p>
          <a:p>
            <a:endParaRPr lang="en-US" sz="800" dirty="0" smtClean="0">
              <a:latin typeface="Verdana" panose="020B0604030504040204" pitchFamily="34" charset="0"/>
              <a:ea typeface="Verdana" panose="020B0604030504040204" pitchFamily="34" charset="0"/>
              <a:cs typeface="Verdana" panose="020B0604030504040204" pitchFamily="34" charset="0"/>
            </a:endParaRPr>
          </a:p>
          <a:p>
            <a:r>
              <a:rPr lang="en-US" sz="1800" b="1" dirty="0" smtClean="0">
                <a:latin typeface="Verdana" panose="020B0604030504040204" pitchFamily="34" charset="0"/>
                <a:ea typeface="Verdana" panose="020B0604030504040204" pitchFamily="34" charset="0"/>
                <a:cs typeface="Verdana" panose="020B0604030504040204" pitchFamily="34" charset="0"/>
              </a:rPr>
              <a:t>Liquid grounds </a:t>
            </a:r>
            <a:r>
              <a:rPr lang="en-US" sz="1800" dirty="0" smtClean="0">
                <a:latin typeface="Verdana" panose="020B0604030504040204" pitchFamily="34" charset="0"/>
                <a:ea typeface="Verdana" panose="020B0604030504040204" pitchFamily="34" charset="0"/>
                <a:cs typeface="Verdana" panose="020B0604030504040204" pitchFamily="34" charset="0"/>
              </a:rPr>
              <a:t>can contain solvents like benzene and methyl chloroform, which overexposure can be very dangerous</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Macintosh HD:Users:laraa:Desktop:pics2:pic arts:IMG_0497.jpg"/>
          <p:cNvPicPr/>
          <p:nvPr/>
        </p:nvPicPr>
        <p:blipFill rotWithShape="1">
          <a:blip r:embed="rId4">
            <a:extLst>
              <a:ext uri="{28A0092B-C50C-407E-A947-70E740481C1C}">
                <a14:useLocalDpi xmlns:a14="http://schemas.microsoft.com/office/drawing/2010/main" val="0"/>
              </a:ext>
            </a:extLst>
          </a:blip>
          <a:srcRect l="25692" t="3913" r="18194" b="22215"/>
          <a:stretch/>
        </p:blipFill>
        <p:spPr bwMode="auto">
          <a:xfrm>
            <a:off x="4800600" y="4191000"/>
            <a:ext cx="2057400" cy="2527300"/>
          </a:xfrm>
          <a:prstGeom prst="rect">
            <a:avLst/>
          </a:prstGeom>
          <a:noFill/>
          <a:ln>
            <a:noFill/>
          </a:ln>
        </p:spPr>
      </p:pic>
      <p:sp>
        <p:nvSpPr>
          <p:cNvPr id="2" name="TextBox 1"/>
          <p:cNvSpPr txBox="1"/>
          <p:nvPr/>
        </p:nvSpPr>
        <p:spPr>
          <a:xfrm>
            <a:off x="6781800" y="5257800"/>
            <a:ext cx="1981200" cy="954107"/>
          </a:xfrm>
          <a:prstGeom prst="rect">
            <a:avLst/>
          </a:prstGeom>
          <a:noFill/>
        </p:spPr>
        <p:txBody>
          <a:bodyPr wrap="square" rtlCol="0">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Hearing protection inside the emergency eye wash?</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descr="Macintosh HD:Users:laraa:Desktop:pics2:pic arts:IMG_0511.jpg"/>
          <p:cNvPicPr/>
          <p:nvPr/>
        </p:nvPicPr>
        <p:blipFill rotWithShape="1">
          <a:blip r:embed="rId5">
            <a:extLst>
              <a:ext uri="{28A0092B-C50C-407E-A947-70E740481C1C}">
                <a14:useLocalDpi xmlns:a14="http://schemas.microsoft.com/office/drawing/2010/main" val="0"/>
              </a:ext>
            </a:extLst>
          </a:blip>
          <a:srcRect l="3080" t="4861" r="12211"/>
          <a:stretch/>
        </p:blipFill>
        <p:spPr bwMode="auto">
          <a:xfrm>
            <a:off x="228600" y="4191000"/>
            <a:ext cx="1981200" cy="2514600"/>
          </a:xfrm>
          <a:prstGeom prst="rect">
            <a:avLst/>
          </a:prstGeom>
          <a:noFill/>
          <a:ln>
            <a:noFill/>
          </a:ln>
        </p:spPr>
      </p:pic>
      <p:sp>
        <p:nvSpPr>
          <p:cNvPr id="10" name="TextBox 9"/>
          <p:cNvSpPr txBox="1"/>
          <p:nvPr/>
        </p:nvSpPr>
        <p:spPr>
          <a:xfrm>
            <a:off x="2133600" y="5257800"/>
            <a:ext cx="2603500" cy="954107"/>
          </a:xfrm>
          <a:prstGeom prst="rect">
            <a:avLst/>
          </a:prstGeom>
          <a:noFill/>
        </p:spPr>
        <p:txBody>
          <a:bodyPr wrap="square" rtlCol="0">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Properly labeled container, spillage alongside container should be wiped off.</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809108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219200"/>
            <a:ext cx="9144000" cy="476250"/>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What are Some HAZARDS in the Art Department?	</a:t>
            </a:r>
            <a:endParaRPr lang="en-US" sz="2400" dirty="0">
              <a:solidFill>
                <a:srgbClr val="F4702F"/>
              </a:solidFill>
              <a:latin typeface="Verdana" pitchFamily="34" charset="0"/>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5" name="Content Placeholder 4"/>
          <p:cNvSpPr>
            <a:spLocks noGrp="1"/>
          </p:cNvSpPr>
          <p:nvPr>
            <p:ph idx="4294967295"/>
          </p:nvPr>
        </p:nvSpPr>
        <p:spPr>
          <a:xfrm>
            <a:off x="0" y="1676400"/>
            <a:ext cx="9144000" cy="4953000"/>
          </a:xfrm>
        </p:spPr>
        <p:txBody>
          <a:bodyPr numCol="1"/>
          <a:lstStyle/>
          <a:p>
            <a:pPr marL="0" indent="0">
              <a:buNone/>
            </a:pPr>
            <a:r>
              <a:rPr lang="en-US" sz="2000" dirty="0" smtClean="0">
                <a:latin typeface="Verdana" panose="020B0604030504040204" pitchFamily="34" charset="0"/>
                <a:ea typeface="Verdana" panose="020B0604030504040204" pitchFamily="34" charset="0"/>
                <a:cs typeface="Verdana" panose="020B0604030504040204" pitchFamily="34" charset="0"/>
              </a:rPr>
              <a:t>Painting and Drawing:</a:t>
            </a:r>
          </a:p>
          <a:p>
            <a:r>
              <a:rPr lang="en-US" sz="1800" b="1" dirty="0" smtClean="0">
                <a:latin typeface="Verdana" panose="020B0604030504040204" pitchFamily="34" charset="0"/>
                <a:ea typeface="Verdana" panose="020B0604030504040204" pitchFamily="34" charset="0"/>
                <a:cs typeface="Verdana" panose="020B0604030504040204" pitchFamily="34" charset="0"/>
              </a:rPr>
              <a:t>Inhaling </a:t>
            </a:r>
            <a:r>
              <a:rPr lang="en-US" sz="1800" b="1" dirty="0">
                <a:latin typeface="Verdana" panose="020B0604030504040204" pitchFamily="34" charset="0"/>
                <a:ea typeface="Verdana" panose="020B0604030504040204" pitchFamily="34" charset="0"/>
                <a:cs typeface="Verdana" panose="020B0604030504040204" pitchFamily="34" charset="0"/>
              </a:rPr>
              <a:t>d</a:t>
            </a:r>
            <a:r>
              <a:rPr lang="en-US" sz="1800" b="1" dirty="0" smtClean="0">
                <a:latin typeface="Verdana" panose="020B0604030504040204" pitchFamily="34" charset="0"/>
                <a:ea typeface="Verdana" panose="020B0604030504040204" pitchFamily="34" charset="0"/>
                <a:cs typeface="Verdana" panose="020B0604030504040204" pitchFamily="34" charset="0"/>
              </a:rPr>
              <a:t>ust from powdered pigments</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Inorganic pigments made of toxic compounds may be </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carcinogenic: flake white, naples yellow, vermillion and </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mercury based pigments.</a:t>
            </a:r>
          </a:p>
          <a:p>
            <a:r>
              <a:rPr lang="en-US" sz="1800" b="1" dirty="0" smtClean="0">
                <a:latin typeface="Verdana" panose="020B0604030504040204" pitchFamily="34" charset="0"/>
                <a:ea typeface="Verdana" panose="020B0604030504040204" pitchFamily="34" charset="0"/>
                <a:cs typeface="Verdana" panose="020B0604030504040204" pitchFamily="34" charset="0"/>
              </a:rPr>
              <a:t>Accidental ingestion of pigments</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Pointing the brush with your mouth, eating, drinking,</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smoking, applying chapstick or makeup, taking </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medications can result in chronic poisoning.</a:t>
            </a:r>
          </a:p>
          <a:p>
            <a:r>
              <a:rPr lang="en-US" sz="1800" b="1" dirty="0" smtClean="0">
                <a:latin typeface="Verdana" panose="020B0604030504040204" pitchFamily="34" charset="0"/>
                <a:ea typeface="Verdana" panose="020B0604030504040204" pitchFamily="34" charset="0"/>
                <a:cs typeface="Verdana" panose="020B0604030504040204" pitchFamily="34" charset="0"/>
              </a:rPr>
              <a:t>Solvent based </a:t>
            </a:r>
            <a:r>
              <a:rPr lang="en-US" sz="1800" b="1" dirty="0">
                <a:latin typeface="Verdana" panose="020B0604030504040204" pitchFamily="34" charset="0"/>
                <a:ea typeface="Verdana" panose="020B0604030504040204" pitchFamily="34" charset="0"/>
                <a:cs typeface="Verdana" panose="020B0604030504040204" pitchFamily="34" charset="0"/>
              </a:rPr>
              <a:t>i</a:t>
            </a:r>
            <a:r>
              <a:rPr lang="en-US" sz="1800" b="1" dirty="0" smtClean="0">
                <a:latin typeface="Verdana" panose="020B0604030504040204" pitchFamily="34" charset="0"/>
                <a:ea typeface="Verdana" panose="020B0604030504040204" pitchFamily="34" charset="0"/>
                <a:cs typeface="Verdana" panose="020B0604030504040204" pitchFamily="34" charset="0"/>
              </a:rPr>
              <a:t>nk and markers</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May cause liver damage if used long-term xylene based</a:t>
            </a:r>
          </a:p>
          <a:p>
            <a:r>
              <a:rPr lang="en-US" sz="1800" b="1" dirty="0" smtClean="0">
                <a:latin typeface="Verdana" panose="020B0604030504040204" pitchFamily="34" charset="0"/>
                <a:ea typeface="Verdana" panose="020B0604030504040204" pitchFamily="34" charset="0"/>
                <a:cs typeface="Verdana" panose="020B0604030504040204" pitchFamily="34" charset="0"/>
              </a:rPr>
              <a:t>Paint Binders</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Mineral spirits &amp; turpentine are hazardous by skin contact,</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inhalation, &amp; ingestion.</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Lacquer thinner contains dangerous solvents</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like toluene which is highly flammable.</a:t>
            </a: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8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58" r="9744" b="22095"/>
          <a:stretch/>
        </p:blipFill>
        <p:spPr bwMode="auto">
          <a:xfrm>
            <a:off x="6705600" y="1676400"/>
            <a:ext cx="1566333" cy="214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400800" y="3810000"/>
            <a:ext cx="2438400" cy="276999"/>
          </a:xfrm>
          <a:prstGeom prst="rect">
            <a:avLst/>
          </a:prstGeom>
          <a:noFill/>
        </p:spPr>
        <p:txBody>
          <a:bodyPr wrap="square" rtlCol="0">
            <a:spAutoFit/>
          </a:bodyPr>
          <a:lstStyle/>
          <a:p>
            <a:r>
              <a:rPr lang="en-US" sz="1200" dirty="0" smtClean="0">
                <a:latin typeface="Verdana" panose="020B0604030504040204" pitchFamily="34" charset="0"/>
                <a:ea typeface="Verdana" panose="020B0604030504040204" pitchFamily="34" charset="0"/>
                <a:cs typeface="Verdana" panose="020B0604030504040204" pitchFamily="34" charset="0"/>
              </a:rPr>
              <a:t>Gesso in a mayo container?</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6077607" y="6400800"/>
            <a:ext cx="3028293" cy="276999"/>
          </a:xfrm>
          <a:prstGeom prst="rect">
            <a:avLst/>
          </a:prstGeom>
        </p:spPr>
        <p:txBody>
          <a:bodyPr wrap="none">
            <a:spAutoFit/>
          </a:bodyPr>
          <a:lstStyle/>
          <a:p>
            <a:r>
              <a:rPr lang="en-US" sz="1200" dirty="0" smtClean="0">
                <a:latin typeface="Verdana" panose="020B0604030504040204" pitchFamily="34" charset="0"/>
                <a:ea typeface="Verdana" panose="020B0604030504040204" pitchFamily="34" charset="0"/>
                <a:cs typeface="Verdana" panose="020B0604030504040204" pitchFamily="34" charset="0"/>
              </a:rPr>
              <a:t>Proper labeling, in original container.</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5"/>
          <a:srcRect l="7287" t="17004" r="9312" b="13158"/>
          <a:stretch/>
        </p:blipFill>
        <p:spPr>
          <a:xfrm>
            <a:off x="6553200" y="4267200"/>
            <a:ext cx="1921124" cy="2144945"/>
          </a:xfrm>
          <a:prstGeom prst="rect">
            <a:avLst/>
          </a:prstGeom>
        </p:spPr>
      </p:pic>
    </p:spTree>
    <p:extLst>
      <p:ext uri="{BB962C8B-B14F-4D97-AF65-F5344CB8AC3E}">
        <p14:creationId xmlns:p14="http://schemas.microsoft.com/office/powerpoint/2010/main" val="17591948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cintosh HD:Users:laraa:Desktop:pics2:pic arts:IMG_0405.jpg"/>
          <p:cNvPicPr/>
          <p:nvPr/>
        </p:nvPicPr>
        <p:blipFill rotWithShape="1">
          <a:blip r:embed="rId3" cstate="print">
            <a:extLst>
              <a:ext uri="{28A0092B-C50C-407E-A947-70E740481C1C}">
                <a14:useLocalDpi xmlns:a14="http://schemas.microsoft.com/office/drawing/2010/main" val="0"/>
              </a:ext>
            </a:extLst>
          </a:blip>
          <a:srcRect l="20586" t="15145" r="13703" b="21570"/>
          <a:stretch/>
        </p:blipFill>
        <p:spPr bwMode="auto">
          <a:xfrm>
            <a:off x="6781800" y="4495800"/>
            <a:ext cx="2108200" cy="1943100"/>
          </a:xfrm>
          <a:prstGeom prst="rect">
            <a:avLst/>
          </a:prstGeom>
          <a:noFill/>
          <a:ln>
            <a:noFill/>
          </a:ln>
        </p:spPr>
      </p:pic>
      <p:sp>
        <p:nvSpPr>
          <p:cNvPr id="6" name="TextBox 4"/>
          <p:cNvSpPr txBox="1">
            <a:spLocks noChangeArrowheads="1"/>
          </p:cNvSpPr>
          <p:nvPr/>
        </p:nvSpPr>
        <p:spPr bwMode="auto">
          <a:xfrm>
            <a:off x="4914900" y="609600"/>
            <a:ext cx="4191000" cy="476250"/>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	Arts Hazards Cont.</a:t>
            </a:r>
            <a:endParaRPr lang="en-US" sz="2400" dirty="0">
              <a:solidFill>
                <a:srgbClr val="F4702F"/>
              </a:solidFill>
              <a:latin typeface="Verdana" pitchFamily="34" charset="0"/>
            </a:endParaRPr>
          </a:p>
        </p:txBody>
      </p:sp>
      <p:pic>
        <p:nvPicPr>
          <p:cNvPr id="4" name="Picture 3" descr="wordmark_rev.png"/>
          <p:cNvPicPr>
            <a:picLocks noChangeAspect="1"/>
          </p:cNvPicPr>
          <p:nvPr/>
        </p:nvPicPr>
        <p:blipFill>
          <a:blip r:embed="rId4"/>
          <a:stretch>
            <a:fillRect/>
          </a:stretch>
        </p:blipFill>
        <p:spPr>
          <a:xfrm>
            <a:off x="304800" y="155626"/>
            <a:ext cx="2362200" cy="587426"/>
          </a:xfrm>
          <a:prstGeom prst="rect">
            <a:avLst/>
          </a:prstGeom>
        </p:spPr>
      </p:pic>
      <p:sp>
        <p:nvSpPr>
          <p:cNvPr id="5" name="Content Placeholder 4"/>
          <p:cNvSpPr>
            <a:spLocks noGrp="1"/>
          </p:cNvSpPr>
          <p:nvPr>
            <p:ph idx="1"/>
          </p:nvPr>
        </p:nvSpPr>
        <p:spPr>
          <a:xfrm>
            <a:off x="0" y="1219200"/>
            <a:ext cx="9144000" cy="4343400"/>
          </a:xfrm>
        </p:spPr>
        <p:txBody>
          <a:bodyPr numCol="1"/>
          <a:lstStyle/>
          <a:p>
            <a:pPr marL="0" indent="0">
              <a:buNone/>
            </a:pPr>
            <a:r>
              <a:rPr lang="en-US" sz="2000" dirty="0" smtClean="0">
                <a:latin typeface="Verdana" panose="020B0604030504040204" pitchFamily="34" charset="0"/>
                <a:ea typeface="Verdana" panose="020B0604030504040204" pitchFamily="34" charset="0"/>
                <a:cs typeface="Verdana" panose="020B0604030504040204" pitchFamily="34" charset="0"/>
              </a:rPr>
              <a:t>Ceramics:</a:t>
            </a:r>
          </a:p>
          <a:p>
            <a:r>
              <a:rPr lang="en-US" sz="1800" b="1" dirty="0" smtClean="0">
                <a:latin typeface="Verdana" panose="020B0604030504040204" pitchFamily="34" charset="0"/>
                <a:ea typeface="Verdana" panose="020B0604030504040204" pitchFamily="34" charset="0"/>
                <a:cs typeface="Verdana" panose="020B0604030504040204" pitchFamily="34" charset="0"/>
              </a:rPr>
              <a:t>Silicates in clay. </a:t>
            </a:r>
            <a:r>
              <a:rPr lang="en-US" sz="1600" dirty="0" smtClean="0">
                <a:latin typeface="Verdana" panose="020B0604030504040204" pitchFamily="34" charset="0"/>
                <a:ea typeface="Verdana" panose="020B0604030504040204" pitchFamily="34" charset="0"/>
                <a:cs typeface="Verdana" panose="020B0604030504040204" pitchFamily="34" charset="0"/>
              </a:rPr>
              <a:t>Inhalation of silica dust can lead to shortness of breath decreased chest expansion, increased susceptibility to infections, and scarring of the lungs.</a:t>
            </a:r>
          </a:p>
          <a:p>
            <a:r>
              <a:rPr lang="en-US" sz="1800" b="1" dirty="0" smtClean="0">
                <a:latin typeface="Verdana" panose="020B0604030504040204" pitchFamily="34" charset="0"/>
                <a:ea typeface="Verdana" panose="020B0604030504040204" pitchFamily="34" charset="0"/>
                <a:cs typeface="Verdana" panose="020B0604030504040204" pitchFamily="34" charset="0"/>
              </a:rPr>
              <a:t>Many low fire clays and slip casting clays</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contain talc, which may be </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contaminated with Asbestos.  Over years may </a:t>
            </a:r>
            <a:r>
              <a:rPr lang="en-US" sz="1600" dirty="0">
                <a:latin typeface="Verdana" panose="020B0604030504040204" pitchFamily="34" charset="0"/>
                <a:ea typeface="Verdana" panose="020B0604030504040204" pitchFamily="34" charset="0"/>
                <a:cs typeface="Verdana" panose="020B0604030504040204" pitchFamily="34" charset="0"/>
              </a:rPr>
              <a:t>can lead to lung </a:t>
            </a:r>
            <a:r>
              <a:rPr lang="en-US" sz="1600" dirty="0" smtClean="0">
                <a:latin typeface="Verdana" panose="020B0604030504040204" pitchFamily="34" charset="0"/>
                <a:ea typeface="Verdana" panose="020B0604030504040204" pitchFamily="34" charset="0"/>
                <a:cs typeface="Verdana" panose="020B0604030504040204" pitchFamily="34" charset="0"/>
              </a:rPr>
              <a:t>cancer.</a:t>
            </a:r>
          </a:p>
          <a:p>
            <a:r>
              <a:rPr lang="en-US" sz="1800" b="1" dirty="0" smtClean="0">
                <a:latin typeface="Verdana" panose="020B0604030504040204" pitchFamily="34" charset="0"/>
                <a:ea typeface="Verdana" panose="020B0604030504040204" pitchFamily="34" charset="0"/>
                <a:cs typeface="Verdana" panose="020B0604030504040204" pitchFamily="34" charset="0"/>
              </a:rPr>
              <a:t>Glazes</a:t>
            </a:r>
            <a:r>
              <a:rPr lang="en-US" sz="1800" dirty="0" smtClean="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may also contain silica, asbestos, alkali oxides and toxic metals such </a:t>
            </a:r>
            <a:r>
              <a:rPr lang="en-US" sz="1600" dirty="0">
                <a:latin typeface="Verdana" panose="020B0604030504040204" pitchFamily="34" charset="0"/>
                <a:ea typeface="Verdana" panose="020B0604030504040204" pitchFamily="34" charset="0"/>
                <a:cs typeface="Verdana" panose="020B0604030504040204" pitchFamily="34" charset="0"/>
              </a:rPr>
              <a:t>as </a:t>
            </a:r>
          </a:p>
          <a:p>
            <a:pPr marL="0" indent="0">
              <a:buNone/>
            </a:pPr>
            <a:r>
              <a:rPr lang="en-US" sz="1600" dirty="0" smtClean="0">
                <a:latin typeface="Verdana" panose="020B0604030504040204" pitchFamily="34" charset="0"/>
                <a:ea typeface="Verdana" panose="020B0604030504040204" pitchFamily="34" charset="0"/>
                <a:cs typeface="Verdana" panose="020B0604030504040204" pitchFamily="34" charset="0"/>
              </a:rPr>
              <a:t>     lead, barium and lithium. </a:t>
            </a:r>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sz="1800" b="1" dirty="0" smtClean="0">
                <a:latin typeface="Verdana" panose="020B0604030504040204" pitchFamily="34" charset="0"/>
                <a:ea typeface="Verdana" panose="020B0604030504040204" pitchFamily="34" charset="0"/>
                <a:cs typeface="Verdana" panose="020B0604030504040204" pitchFamily="34" charset="0"/>
              </a:rPr>
              <a:t>Toxic fumes and gases from the firing process </a:t>
            </a:r>
            <a:r>
              <a:rPr lang="en-US" sz="1600" dirty="0" smtClean="0">
                <a:latin typeface="Verdana" panose="020B0604030504040204" pitchFamily="34" charset="0"/>
                <a:ea typeface="Verdana" panose="020B0604030504040204" pitchFamily="34" charset="0"/>
                <a:cs typeface="Verdana" panose="020B0604030504040204" pitchFamily="34" charset="0"/>
              </a:rPr>
              <a:t>including carbon monoxide, sulphur dioxide, and formaldehyde.  Fluorine and chlorine gases are emitted when raw glazes break down into oxides.</a:t>
            </a:r>
          </a:p>
          <a:p>
            <a:pPr lvl="1"/>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lvl="1"/>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Macintosh HD:Users:laraa:Desktop:pics2:pic arts:IMG_0368.jpg"/>
          <p:cNvPicPr/>
          <p:nvPr/>
        </p:nvPicPr>
        <p:blipFill rotWithShape="1">
          <a:blip r:embed="rId5">
            <a:extLst>
              <a:ext uri="{28A0092B-C50C-407E-A947-70E740481C1C}">
                <a14:useLocalDpi xmlns:a14="http://schemas.microsoft.com/office/drawing/2010/main" val="0"/>
              </a:ext>
            </a:extLst>
          </a:blip>
          <a:srcRect l="11043" t="24584" r="52222" b="21678"/>
          <a:stretch/>
        </p:blipFill>
        <p:spPr bwMode="auto">
          <a:xfrm>
            <a:off x="152400" y="4495800"/>
            <a:ext cx="1905000" cy="2057400"/>
          </a:xfrm>
          <a:prstGeom prst="rect">
            <a:avLst/>
          </a:prstGeom>
          <a:noFill/>
          <a:ln>
            <a:noFill/>
          </a:ln>
        </p:spPr>
      </p:pic>
      <p:pic>
        <p:nvPicPr>
          <p:cNvPr id="8" name="Picture 7" descr="Macintosh HD:Users:laraa:Desktop:pics2:pic arts:IMG_0385.jpg"/>
          <p:cNvPicPr/>
          <p:nvPr/>
        </p:nvPicPr>
        <p:blipFill rotWithShape="1">
          <a:blip r:embed="rId6">
            <a:extLst>
              <a:ext uri="{28A0092B-C50C-407E-A947-70E740481C1C}">
                <a14:useLocalDpi xmlns:a14="http://schemas.microsoft.com/office/drawing/2010/main" val="0"/>
              </a:ext>
            </a:extLst>
          </a:blip>
          <a:srcRect l="4034" t="5287" b="5494"/>
          <a:stretch/>
        </p:blipFill>
        <p:spPr bwMode="auto">
          <a:xfrm>
            <a:off x="4038600" y="4495800"/>
            <a:ext cx="2051684" cy="2044700"/>
          </a:xfrm>
          <a:prstGeom prst="rect">
            <a:avLst/>
          </a:prstGeom>
          <a:noFill/>
          <a:ln>
            <a:noFill/>
          </a:ln>
        </p:spPr>
      </p:pic>
      <p:sp>
        <p:nvSpPr>
          <p:cNvPr id="2" name="TextBox 1"/>
          <p:cNvSpPr txBox="1"/>
          <p:nvPr/>
        </p:nvSpPr>
        <p:spPr>
          <a:xfrm>
            <a:off x="2057400" y="6019800"/>
            <a:ext cx="2209800" cy="523220"/>
          </a:xfrm>
          <a:prstGeom prst="rect">
            <a:avLst/>
          </a:prstGeom>
          <a:noFill/>
        </p:spPr>
        <p:txBody>
          <a:bodyPr wrap="square" rtlCol="0">
            <a:spAutoFit/>
          </a:bodyPr>
          <a:lstStyle/>
          <a:p>
            <a:r>
              <a:rPr lang="en-US" sz="1400" dirty="0" smtClean="0"/>
              <a:t>Take breaks away from your work area.</a:t>
            </a:r>
            <a:endParaRPr lang="en-US" sz="1400" dirty="0"/>
          </a:p>
        </p:txBody>
      </p:sp>
      <p:sp>
        <p:nvSpPr>
          <p:cNvPr id="10" name="TextBox 9"/>
          <p:cNvSpPr txBox="1"/>
          <p:nvPr/>
        </p:nvSpPr>
        <p:spPr>
          <a:xfrm>
            <a:off x="6553200" y="6400800"/>
            <a:ext cx="2743200" cy="307777"/>
          </a:xfrm>
          <a:prstGeom prst="rect">
            <a:avLst/>
          </a:prstGeom>
          <a:noFill/>
        </p:spPr>
        <p:txBody>
          <a:bodyPr wrap="square" rtlCol="0">
            <a:spAutoFit/>
          </a:bodyPr>
          <a:lstStyle/>
          <a:p>
            <a:r>
              <a:rPr lang="en-US" sz="1050" dirty="0" smtClean="0"/>
              <a:t> </a:t>
            </a:r>
            <a:r>
              <a:rPr lang="en-US" sz="1200" dirty="0" smtClean="0"/>
              <a:t>   </a:t>
            </a:r>
            <a:r>
              <a:rPr lang="en-US" sz="1400" dirty="0" smtClean="0"/>
              <a:t> Properly labeled container</a:t>
            </a:r>
            <a:r>
              <a:rPr lang="en-US" sz="1200" dirty="0" smtClean="0"/>
              <a:t>.</a:t>
            </a:r>
            <a:endParaRPr lang="en-US" sz="1200" dirty="0"/>
          </a:p>
        </p:txBody>
      </p:sp>
    </p:spTree>
    <p:extLst>
      <p:ext uri="{BB962C8B-B14F-4D97-AF65-F5344CB8AC3E}">
        <p14:creationId xmlns:p14="http://schemas.microsoft.com/office/powerpoint/2010/main" val="418175939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5791200" y="609600"/>
            <a:ext cx="3352800" cy="476250"/>
          </a:xfrm>
          <a:prstGeom prst="rect">
            <a:avLst/>
          </a:prstGeom>
          <a:noFill/>
          <a:ln w="9525">
            <a:noFill/>
            <a:miter lim="800000"/>
            <a:headEnd/>
            <a:tailEnd/>
          </a:ln>
        </p:spPr>
        <p:txBody>
          <a:bodyPr wrap="square">
            <a:spAutoFit/>
          </a:bodyPr>
          <a:lstStyle/>
          <a:p>
            <a:r>
              <a:rPr lang="en-US" sz="2400" dirty="0">
                <a:solidFill>
                  <a:srgbClr val="F4702F"/>
                </a:solidFill>
                <a:latin typeface="Verdana" pitchFamily="34" charset="0"/>
              </a:rPr>
              <a:t>Arts Hazards Cont.</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5" name="Content Placeholder 4"/>
          <p:cNvSpPr>
            <a:spLocks noGrp="1"/>
          </p:cNvSpPr>
          <p:nvPr>
            <p:ph idx="1"/>
          </p:nvPr>
        </p:nvSpPr>
        <p:spPr>
          <a:xfrm>
            <a:off x="-12700" y="1143000"/>
            <a:ext cx="9601200" cy="5410200"/>
          </a:xfrm>
        </p:spPr>
        <p:txBody>
          <a:bodyPr numCol="1"/>
          <a:lstStyle/>
          <a:p>
            <a:pPr marL="0" indent="0">
              <a:buNone/>
            </a:pPr>
            <a:r>
              <a:rPr lang="en-US" sz="2000" dirty="0" smtClean="0">
                <a:latin typeface="Verdana" panose="020B0604030504040204" pitchFamily="34" charset="0"/>
                <a:ea typeface="Verdana" panose="020B0604030504040204" pitchFamily="34" charset="0"/>
                <a:cs typeface="Verdana" panose="020B0604030504040204" pitchFamily="34" charset="0"/>
              </a:rPr>
              <a:t>Sculpture: Stone, Plaster, Wood, Plastic &amp; Metals </a:t>
            </a:r>
          </a:p>
          <a:p>
            <a:r>
              <a:rPr lang="en-US" sz="1600" b="1" dirty="0" smtClean="0">
                <a:latin typeface="Verdana" panose="020B0604030504040204" pitchFamily="34" charset="0"/>
                <a:ea typeface="Verdana" panose="020B0604030504040204" pitchFamily="34" charset="0"/>
                <a:cs typeface="Verdana" panose="020B0604030504040204" pitchFamily="34" charset="0"/>
              </a:rPr>
              <a:t>Granite, quartz, sandstone, slate, and soapstone</a:t>
            </a:r>
            <a:r>
              <a:rPr lang="en-US" sz="1600" dirty="0" smtClean="0">
                <a:latin typeface="Verdana" panose="020B0604030504040204" pitchFamily="34" charset="0"/>
                <a:ea typeface="Verdana" panose="020B0604030504040204" pitchFamily="34" charset="0"/>
                <a:cs typeface="Verdana" panose="020B0604030504040204" pitchFamily="34" charset="0"/>
              </a:rPr>
              <a:t> all contain free silica.</a:t>
            </a:r>
          </a:p>
          <a:p>
            <a:r>
              <a:rPr lang="en-US" sz="1600" b="1" dirty="0" smtClean="0">
                <a:latin typeface="Verdana" panose="020B0604030504040204" pitchFamily="34" charset="0"/>
                <a:ea typeface="Verdana" panose="020B0604030504040204" pitchFamily="34" charset="0"/>
                <a:cs typeface="Verdana" panose="020B0604030504040204" pitchFamily="34" charset="0"/>
              </a:rPr>
              <a:t>Soapstone, serpentine, and green stone </a:t>
            </a:r>
            <a:r>
              <a:rPr lang="en-US" sz="1600" dirty="0" smtClean="0">
                <a:latin typeface="Verdana" panose="020B0604030504040204" pitchFamily="34" charset="0"/>
                <a:ea typeface="Verdana" panose="020B0604030504040204" pitchFamily="34" charset="0"/>
                <a:cs typeface="Verdana" panose="020B0604030504040204" pitchFamily="34" charset="0"/>
              </a:rPr>
              <a:t>also contain asbestos as a contaminant.</a:t>
            </a:r>
          </a:p>
          <a:p>
            <a:r>
              <a:rPr lang="en-US" sz="1600" dirty="0" smtClean="0">
                <a:latin typeface="Verdana" panose="020B0604030504040204" pitchFamily="34" charset="0"/>
                <a:ea typeface="Verdana" panose="020B0604030504040204" pitchFamily="34" charset="0"/>
                <a:cs typeface="Verdana" panose="020B0604030504040204" pitchFamily="34" charset="0"/>
              </a:rPr>
              <a:t>Chronic </a:t>
            </a:r>
            <a:r>
              <a:rPr lang="en-US" sz="1600" b="1" dirty="0" smtClean="0">
                <a:latin typeface="Verdana" panose="020B0604030504040204" pitchFamily="34" charset="0"/>
                <a:ea typeface="Verdana" panose="020B0604030504040204" pitchFamily="34" charset="0"/>
                <a:cs typeface="Verdana" panose="020B0604030504040204" pitchFamily="34" charset="0"/>
              </a:rPr>
              <a:t>inhalation of sawdust</a:t>
            </a:r>
            <a:r>
              <a:rPr lang="en-US" sz="1600" dirty="0" smtClean="0">
                <a:latin typeface="Verdana" panose="020B0604030504040204" pitchFamily="34" charset="0"/>
                <a:ea typeface="Verdana" panose="020B0604030504040204" pitchFamily="34" charset="0"/>
                <a:cs typeface="Verdana" panose="020B0604030504040204" pitchFamily="34" charset="0"/>
              </a:rPr>
              <a:t> can cause respiratory diseases.</a:t>
            </a:r>
          </a:p>
          <a:p>
            <a:r>
              <a:rPr lang="en-US" sz="1600" b="1" dirty="0" smtClean="0">
                <a:latin typeface="Verdana" panose="020B0604030504040204" pitchFamily="34" charset="0"/>
                <a:ea typeface="Verdana" panose="020B0604030504040204" pitchFamily="34" charset="0"/>
                <a:cs typeface="Verdana" panose="020B0604030504040204" pitchFamily="34" charset="0"/>
              </a:rPr>
              <a:t>Paint strippers and wood finishes</a:t>
            </a:r>
            <a:r>
              <a:rPr lang="en-US" sz="1600" dirty="0" smtClean="0">
                <a:latin typeface="Verdana" panose="020B0604030504040204" pitchFamily="34" charset="0"/>
                <a:ea typeface="Verdana" panose="020B0604030504040204" pitchFamily="34" charset="0"/>
                <a:cs typeface="Verdana" panose="020B0604030504040204" pitchFamily="34" charset="0"/>
              </a:rPr>
              <a:t> contain toxic solvents like toluene, methyl </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    alcohol, and benzene which can cause leukemia.</a:t>
            </a:r>
          </a:p>
          <a:p>
            <a:r>
              <a:rPr lang="en-US" sz="1600" b="1" dirty="0" smtClean="0">
                <a:latin typeface="Verdana" panose="020B0604030504040204" pitchFamily="34" charset="0"/>
                <a:ea typeface="Verdana" panose="020B0604030504040204" pitchFamily="34" charset="0"/>
                <a:cs typeface="Verdana" panose="020B0604030504040204" pitchFamily="34" charset="0"/>
              </a:rPr>
              <a:t>Working with plastics </a:t>
            </a:r>
            <a:r>
              <a:rPr lang="en-US" sz="1600" dirty="0" smtClean="0">
                <a:latin typeface="Verdana" panose="020B0604030504040204" pitchFamily="34" charset="0"/>
                <a:ea typeface="Verdana" panose="020B0604030504040204" pitchFamily="34" charset="0"/>
                <a:cs typeface="Verdana" panose="020B0604030504040204" pitchFamily="34" charset="0"/>
              </a:rPr>
              <a:t>such as acrylics, polyester resins, epoxy resins, </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    polyurethane, polystyrene, and fiberglass- be aware of </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    hazards from casting laminating, and foam processes, </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    and from overheating or burning plastics while sawing</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    and machining.</a:t>
            </a:r>
          </a:p>
          <a:p>
            <a:pPr marL="0" indent="0">
              <a:buNone/>
            </a:pP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dirty="0" smtClean="0">
                <a:latin typeface="Verdana" panose="020B0604030504040204" pitchFamily="34" charset="0"/>
                <a:ea typeface="Verdana" panose="020B0604030504040204" pitchFamily="34" charset="0"/>
                <a:cs typeface="Verdana" panose="020B0604030504040204" pitchFamily="34" charset="0"/>
              </a:rPr>
              <a:t>  </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Macintosh HD:Users:laraa:Desktop:pics2:pic arts:IMG_034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4191000"/>
            <a:ext cx="2590800" cy="2286000"/>
          </a:xfrm>
          <a:prstGeom prst="rect">
            <a:avLst/>
          </a:prstGeom>
          <a:noFill/>
          <a:ln>
            <a:noFill/>
          </a:ln>
        </p:spPr>
      </p:pic>
      <p:sp>
        <p:nvSpPr>
          <p:cNvPr id="8" name="TextBox 7"/>
          <p:cNvSpPr txBox="1"/>
          <p:nvPr/>
        </p:nvSpPr>
        <p:spPr>
          <a:xfrm>
            <a:off x="3581400" y="6477000"/>
            <a:ext cx="2298700" cy="276999"/>
          </a:xfrm>
          <a:prstGeom prst="rect">
            <a:avLst/>
          </a:prstGeom>
          <a:noFill/>
        </p:spPr>
        <p:txBody>
          <a:bodyPr wrap="square" rtlCol="0">
            <a:spAutoFit/>
          </a:bodyPr>
          <a:lstStyle/>
          <a:p>
            <a:r>
              <a:rPr lang="en-US" sz="1200" dirty="0" smtClean="0"/>
              <a:t>Properly labeled containers.</a:t>
            </a:r>
            <a:endParaRPr lang="en-US" sz="1200" dirty="0"/>
          </a:p>
        </p:txBody>
      </p:sp>
      <p:pic>
        <p:nvPicPr>
          <p:cNvPr id="9" name="Picture 8" descr="Macintosh HD:Users:laraa:Desktop:pics2:pic arts:IMG_0374.jpg"/>
          <p:cNvPicPr/>
          <p:nvPr/>
        </p:nvPicPr>
        <p:blipFill rotWithShape="1">
          <a:blip r:embed="rId5">
            <a:extLst>
              <a:ext uri="{28A0092B-C50C-407E-A947-70E740481C1C}">
                <a14:useLocalDpi xmlns:a14="http://schemas.microsoft.com/office/drawing/2010/main" val="0"/>
              </a:ext>
            </a:extLst>
          </a:blip>
          <a:srcRect t="17118" r="6516"/>
          <a:stretch/>
        </p:blipFill>
        <p:spPr bwMode="auto">
          <a:xfrm>
            <a:off x="6248400" y="3657600"/>
            <a:ext cx="2533650" cy="2832058"/>
          </a:xfrm>
          <a:prstGeom prst="rect">
            <a:avLst/>
          </a:prstGeom>
          <a:noFill/>
          <a:ln>
            <a:noFill/>
          </a:ln>
        </p:spPr>
      </p:pic>
      <p:sp>
        <p:nvSpPr>
          <p:cNvPr id="10" name="TextBox 9"/>
          <p:cNvSpPr txBox="1"/>
          <p:nvPr/>
        </p:nvSpPr>
        <p:spPr>
          <a:xfrm>
            <a:off x="6400800" y="6477000"/>
            <a:ext cx="2209800" cy="276999"/>
          </a:xfrm>
          <a:prstGeom prst="rect">
            <a:avLst/>
          </a:prstGeom>
          <a:noFill/>
        </p:spPr>
        <p:txBody>
          <a:bodyPr wrap="square" rtlCol="0">
            <a:spAutoFit/>
          </a:bodyPr>
          <a:lstStyle/>
          <a:p>
            <a:r>
              <a:rPr lang="en-US" sz="1200" dirty="0" smtClean="0"/>
              <a:t>Not a good place for a break</a:t>
            </a:r>
            <a:r>
              <a:rPr lang="en-US" sz="1050" dirty="0" smtClean="0"/>
              <a:t>.</a:t>
            </a:r>
            <a:endParaRPr lang="en-US" sz="1050" dirty="0"/>
          </a:p>
        </p:txBody>
      </p:sp>
    </p:spTree>
    <p:extLst>
      <p:ext uri="{BB962C8B-B14F-4D97-AF65-F5344CB8AC3E}">
        <p14:creationId xmlns:p14="http://schemas.microsoft.com/office/powerpoint/2010/main" val="34096976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0"/>
            <a:ext cx="7086600" cy="762000"/>
          </a:xfrm>
        </p:spPr>
        <p:txBody>
          <a:bodyPr/>
          <a:lstStyle/>
          <a:p>
            <a:r>
              <a:rPr lang="en-US" dirty="0" smtClean="0"/>
              <a:t>Other Hazards</a:t>
            </a:r>
            <a:endParaRPr lang="en-US" dirty="0"/>
          </a:p>
        </p:txBody>
      </p:sp>
      <p:sp>
        <p:nvSpPr>
          <p:cNvPr id="3" name="Content Placeholder 2"/>
          <p:cNvSpPr>
            <a:spLocks noGrp="1"/>
          </p:cNvSpPr>
          <p:nvPr>
            <p:ph idx="1"/>
          </p:nvPr>
        </p:nvSpPr>
        <p:spPr/>
        <p:txBody>
          <a:bodyPr/>
          <a:lstStyle/>
          <a:p>
            <a:r>
              <a:rPr lang="en-US" dirty="0" smtClean="0"/>
              <a:t>Use of Cylinders – Hazards and information on Fact Sheets</a:t>
            </a:r>
          </a:p>
          <a:p>
            <a:r>
              <a:rPr lang="en-US" dirty="0" smtClean="0"/>
              <a:t>Use of Cryogenics such as liquid nitrogen or dry ice.</a:t>
            </a:r>
          </a:p>
          <a:p>
            <a:r>
              <a:rPr lang="en-US" dirty="0" smtClean="0"/>
              <a:t>Use of equipment</a:t>
            </a:r>
          </a:p>
          <a:p>
            <a:pPr lvl="1"/>
            <a:r>
              <a:rPr lang="en-US" dirty="0" smtClean="0"/>
              <a:t>Welding </a:t>
            </a:r>
          </a:p>
          <a:p>
            <a:pPr lvl="1"/>
            <a:r>
              <a:rPr lang="en-US" dirty="0" smtClean="0"/>
              <a:t>Hand tools</a:t>
            </a:r>
          </a:p>
          <a:p>
            <a:pPr lvl="1"/>
            <a:r>
              <a:rPr lang="en-US" dirty="0" smtClean="0"/>
              <a:t>Power Tools</a:t>
            </a:r>
          </a:p>
          <a:p>
            <a:pPr marL="0" indent="0">
              <a:buNone/>
            </a:pPr>
            <a:endParaRPr lang="en-US" dirty="0"/>
          </a:p>
        </p:txBody>
      </p:sp>
      <p:pic>
        <p:nvPicPr>
          <p:cNvPr id="5" name="Content Placeholder 4" descr="wordmark_rev.png"/>
          <p:cNvPicPr>
            <a:picLocks noGrp="1" noChangeAspect="1"/>
          </p:cNvPicPr>
          <p:nvPr>
            <p:ph idx="13"/>
          </p:nvPr>
        </p:nvPicPr>
        <p:blipFill>
          <a:blip r:embed="rId2"/>
          <a:stretch>
            <a:fillRect/>
          </a:stretch>
        </p:blipFill>
        <p:spPr>
          <a:xfrm>
            <a:off x="522355" y="76200"/>
            <a:ext cx="1774690" cy="441325"/>
          </a:xfrm>
          <a:prstGeom prst="rect">
            <a:avLst/>
          </a:prstGeom>
        </p:spPr>
      </p:pic>
      <p:pic>
        <p:nvPicPr>
          <p:cNvPr id="6" name="Picture 5" descr="http://www.dstc.cc.al.us/Uploads/images/Programs/weld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4827" y="3276601"/>
            <a:ext cx="1761173" cy="1295400"/>
          </a:xfrm>
          <a:prstGeom prst="rect">
            <a:avLst/>
          </a:prstGeom>
          <a:noFill/>
          <a:ln>
            <a:noFill/>
          </a:ln>
        </p:spPr>
      </p:pic>
      <p:pic>
        <p:nvPicPr>
          <p:cNvPr id="7" name="Picture 6" descr="http://www.uvm.edu/safety/sites/default/files/gases_good_and_bad.png"/>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181600"/>
            <a:ext cx="2645289" cy="1463517"/>
          </a:xfrm>
          <a:prstGeom prst="rect">
            <a:avLst/>
          </a:prstGeom>
          <a:noFill/>
          <a:ln>
            <a:noFill/>
          </a:ln>
        </p:spPr>
      </p:pic>
      <p:pic>
        <p:nvPicPr>
          <p:cNvPr id="8" name="Picture 6" descr="Image result for cryogenic dew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429000"/>
            <a:ext cx="741796" cy="1275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836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219200"/>
            <a:ext cx="9144000" cy="830997"/>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Examples of ways to protect yourself from Art </a:t>
            </a:r>
            <a:r>
              <a:rPr lang="en-US" sz="2400" dirty="0" smtClean="0">
                <a:solidFill>
                  <a:srgbClr val="F4702F"/>
                </a:solidFill>
                <a:latin typeface="Verdana" pitchFamily="34" charset="0"/>
              </a:rPr>
              <a:t>HAZARDS </a:t>
            </a:r>
            <a:r>
              <a:rPr lang="en-US" sz="2400" dirty="0" smtClean="0">
                <a:solidFill>
                  <a:srgbClr val="F4702F"/>
                </a:solidFill>
                <a:latin typeface="Verdana" pitchFamily="34" charset="0"/>
              </a:rPr>
              <a:t>	</a:t>
            </a:r>
            <a:endParaRPr lang="en-US" sz="2400" dirty="0">
              <a:solidFill>
                <a:srgbClr val="F4702F"/>
              </a:solidFill>
              <a:latin typeface="Verdana" pitchFamily="34" charset="0"/>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5" name="Content Placeholder 4"/>
          <p:cNvSpPr>
            <a:spLocks noGrp="1"/>
          </p:cNvSpPr>
          <p:nvPr>
            <p:ph idx="1"/>
          </p:nvPr>
        </p:nvSpPr>
        <p:spPr>
          <a:xfrm>
            <a:off x="88900" y="1676400"/>
            <a:ext cx="9067800" cy="4876800"/>
          </a:xfrm>
        </p:spPr>
        <p:txBody>
          <a:bodyPr numCol="1"/>
          <a:lstStyle/>
          <a:p>
            <a:r>
              <a:rPr lang="en-US" sz="1800" b="1" dirty="0" smtClean="0">
                <a:latin typeface="Verdana" panose="020B0604030504040204" pitchFamily="34" charset="0"/>
                <a:ea typeface="Verdana" panose="020B0604030504040204" pitchFamily="34" charset="0"/>
                <a:cs typeface="Verdana" panose="020B0604030504040204" pitchFamily="34" charset="0"/>
              </a:rPr>
              <a:t>Read Labels and Safety Data Sheets-</a:t>
            </a:r>
            <a:r>
              <a:rPr lang="en-US" sz="1600" dirty="0" smtClean="0">
                <a:latin typeface="Verdana" panose="020B0604030504040204" pitchFamily="34" charset="0"/>
                <a:ea typeface="Verdana" panose="020B0604030504040204" pitchFamily="34" charset="0"/>
                <a:cs typeface="Verdana" panose="020B0604030504040204" pitchFamily="34" charset="0"/>
              </a:rPr>
              <a:t>Know what you are working with.</a:t>
            </a:r>
          </a:p>
          <a:p>
            <a:r>
              <a:rPr lang="en-US" sz="1800" b="1" dirty="0" smtClean="0">
                <a:latin typeface="Verdana" panose="020B0604030504040204" pitchFamily="34" charset="0"/>
                <a:ea typeface="Verdana" panose="020B0604030504040204" pitchFamily="34" charset="0"/>
                <a:cs typeface="Verdana" panose="020B0604030504040204" pitchFamily="34" charset="0"/>
              </a:rPr>
              <a:t>Wear your Personal Protective Equipment </a:t>
            </a:r>
            <a:r>
              <a:rPr lang="en-US" sz="1800" dirty="0" smtClean="0">
                <a:latin typeface="Verdana" panose="020B0604030504040204" pitchFamily="34" charset="0"/>
                <a:ea typeface="Verdana" panose="020B0604030504040204" pitchFamily="34" charset="0"/>
                <a:cs typeface="Verdana" panose="020B0604030504040204" pitchFamily="34" charset="0"/>
              </a:rPr>
              <a:t>(PPE)</a:t>
            </a:r>
          </a:p>
          <a:p>
            <a:pPr lvl="1"/>
            <a:r>
              <a:rPr lang="en-US" sz="1400" dirty="0" smtClean="0">
                <a:latin typeface="Verdana" panose="020B0604030504040204" pitchFamily="34" charset="0"/>
                <a:ea typeface="Verdana" panose="020B0604030504040204" pitchFamily="34" charset="0"/>
                <a:cs typeface="Verdana" panose="020B0604030504040204" pitchFamily="34" charset="0"/>
              </a:rPr>
              <a:t>Wear gloves when working with paints, varnishes and binders.</a:t>
            </a:r>
          </a:p>
          <a:p>
            <a:pPr lvl="1"/>
            <a:r>
              <a:rPr lang="en-US" sz="1400" dirty="0" smtClean="0">
                <a:latin typeface="Verdana" panose="020B0604030504040204" pitchFamily="34" charset="0"/>
                <a:ea typeface="Verdana" panose="020B0604030504040204" pitchFamily="34" charset="0"/>
                <a:cs typeface="Verdana" panose="020B0604030504040204" pitchFamily="34" charset="0"/>
              </a:rPr>
              <a:t>Wear faceshield/eye protection, acid/solvent resistant gloves</a:t>
            </a:r>
          </a:p>
          <a:p>
            <a:pPr marL="457200" lvl="1" indent="0">
              <a:buNone/>
            </a:pP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smtClean="0">
                <a:latin typeface="Verdana" panose="020B0604030504040204" pitchFamily="34" charset="0"/>
                <a:ea typeface="Verdana" panose="020B0604030504040204" pitchFamily="34" charset="0"/>
                <a:cs typeface="Verdana" panose="020B0604030504040204" pitchFamily="34" charset="0"/>
              </a:rPr>
              <a:t>     and protective clothing when working with acids. </a:t>
            </a:r>
          </a:p>
          <a:p>
            <a:pPr lvl="1"/>
            <a:r>
              <a:rPr lang="en-US" sz="1400" dirty="0" smtClean="0">
                <a:latin typeface="Verdana" panose="020B0604030504040204" pitchFamily="34" charset="0"/>
                <a:ea typeface="Verdana" panose="020B0604030504040204" pitchFamily="34" charset="0"/>
                <a:cs typeface="Verdana" panose="020B0604030504040204" pitchFamily="34" charset="0"/>
              </a:rPr>
              <a:t>Wear dust masks when needed.</a:t>
            </a:r>
          </a:p>
          <a:p>
            <a:r>
              <a:rPr lang="en-US" sz="1800" b="1" dirty="0" smtClean="0">
                <a:latin typeface="Verdana" panose="020B0604030504040204" pitchFamily="34" charset="0"/>
                <a:ea typeface="Verdana" panose="020B0604030504040204" pitchFamily="34" charset="0"/>
                <a:cs typeface="Verdana" panose="020B0604030504040204" pitchFamily="34" charset="0"/>
              </a:rPr>
              <a:t>Work in a well ventilated area.</a:t>
            </a:r>
          </a:p>
          <a:p>
            <a:r>
              <a:rPr lang="en-US" sz="1800" b="1" dirty="0" smtClean="0">
                <a:latin typeface="Verdana" panose="020B0604030504040204" pitchFamily="34" charset="0"/>
                <a:ea typeface="Verdana" panose="020B0604030504040204" pitchFamily="34" charset="0"/>
                <a:cs typeface="Verdana" panose="020B0604030504040204" pitchFamily="34" charset="0"/>
              </a:rPr>
              <a:t>Always label and store chemicals properly. </a:t>
            </a:r>
          </a:p>
          <a:p>
            <a:pPr lvl="1"/>
            <a:r>
              <a:rPr lang="en-US" sz="1400" dirty="0" smtClean="0">
                <a:latin typeface="Verdana" panose="020B0604030504040204" pitchFamily="34" charset="0"/>
                <a:ea typeface="Verdana" panose="020B0604030504040204" pitchFamily="34" charset="0"/>
                <a:cs typeface="Verdana" panose="020B0604030504040204" pitchFamily="34" charset="0"/>
              </a:rPr>
              <a:t>Never use old food containers to store chemical in.</a:t>
            </a:r>
          </a:p>
          <a:p>
            <a:r>
              <a:rPr lang="en-US" sz="1800" dirty="0" smtClean="0">
                <a:latin typeface="Verdana" panose="020B0604030504040204" pitchFamily="34" charset="0"/>
                <a:ea typeface="Verdana" panose="020B0604030504040204" pitchFamily="34" charset="0"/>
                <a:cs typeface="Verdana" panose="020B0604030504040204" pitchFamily="34" charset="0"/>
              </a:rPr>
              <a:t>Always </a:t>
            </a:r>
            <a:r>
              <a:rPr lang="en-US" sz="1800" b="1" dirty="0" smtClean="0">
                <a:latin typeface="Verdana" panose="020B0604030504040204" pitchFamily="34" charset="0"/>
                <a:ea typeface="Verdana" panose="020B0604030504040204" pitchFamily="34" charset="0"/>
                <a:cs typeface="Verdana" panose="020B0604030504040204" pitchFamily="34" charset="0"/>
              </a:rPr>
              <a:t>wash your hands</a:t>
            </a:r>
            <a:r>
              <a:rPr lang="en-US" sz="1600" b="1" dirty="0" smtClean="0">
                <a:latin typeface="Verdana" panose="020B0604030504040204" pitchFamily="34" charset="0"/>
                <a:ea typeface="Verdana" panose="020B0604030504040204" pitchFamily="34" charset="0"/>
                <a:cs typeface="Verdana" panose="020B0604030504040204" pitchFamily="34" charset="0"/>
              </a:rPr>
              <a:t> </a:t>
            </a:r>
            <a:r>
              <a:rPr lang="en-US" sz="1400" dirty="0" smtClean="0">
                <a:latin typeface="Verdana" panose="020B0604030504040204" pitchFamily="34" charset="0"/>
                <a:ea typeface="Verdana" panose="020B0604030504040204" pitchFamily="34" charset="0"/>
                <a:cs typeface="Verdana" panose="020B0604030504040204" pitchFamily="34" charset="0"/>
              </a:rPr>
              <a:t>before eating, drinking, </a:t>
            </a:r>
          </a:p>
          <a:p>
            <a:pPr marL="0" indent="0">
              <a:buNone/>
            </a:pP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smtClean="0">
                <a:latin typeface="Verdana" panose="020B0604030504040204" pitchFamily="34" charset="0"/>
                <a:ea typeface="Verdana" panose="020B0604030504040204" pitchFamily="34" charset="0"/>
                <a:cs typeface="Verdana" panose="020B0604030504040204" pitchFamily="34" charset="0"/>
              </a:rPr>
              <a:t>   smoking, touching your face, or applying cosmetics</a:t>
            </a:r>
            <a:r>
              <a:rPr lang="en-US" sz="1800" dirty="0" smtClean="0">
                <a:latin typeface="Verdana" panose="020B0604030504040204" pitchFamily="34" charset="0"/>
                <a:ea typeface="Verdana" panose="020B0604030504040204" pitchFamily="34" charset="0"/>
                <a:cs typeface="Verdana" panose="020B0604030504040204" pitchFamily="34" charset="0"/>
              </a:rPr>
              <a:t>.</a:t>
            </a:r>
          </a:p>
          <a:p>
            <a:r>
              <a:rPr lang="en-US" sz="1800" b="1" dirty="0" smtClean="0">
                <a:latin typeface="Verdana" panose="020B0604030504040204" pitchFamily="34" charset="0"/>
                <a:ea typeface="Verdana" panose="020B0604030504040204" pitchFamily="34" charset="0"/>
                <a:cs typeface="Verdana" panose="020B0604030504040204" pitchFamily="34" charset="0"/>
              </a:rPr>
              <a:t>Flush eye wash stations </a:t>
            </a:r>
            <a:r>
              <a:rPr lang="en-US" sz="1800" dirty="0" smtClean="0">
                <a:latin typeface="Verdana" panose="020B0604030504040204" pitchFamily="34" charset="0"/>
                <a:ea typeface="Verdana" panose="020B0604030504040204" pitchFamily="34" charset="0"/>
                <a:cs typeface="Verdana" panose="020B0604030504040204" pitchFamily="34" charset="0"/>
              </a:rPr>
              <a:t>(weekly) and </a:t>
            </a:r>
            <a:r>
              <a:rPr lang="en-US" sz="1800" b="1" dirty="0" smtClean="0">
                <a:latin typeface="Verdana" panose="020B0604030504040204" pitchFamily="34" charset="0"/>
                <a:ea typeface="Verdana" panose="020B0604030504040204" pitchFamily="34" charset="0"/>
                <a:cs typeface="Verdana" panose="020B0604030504040204" pitchFamily="34" charset="0"/>
              </a:rPr>
              <a:t>safety showers </a:t>
            </a:r>
            <a:r>
              <a:rPr lang="en-US" sz="1800" dirty="0" smtClean="0">
                <a:latin typeface="Verdana" panose="020B0604030504040204" pitchFamily="34" charset="0"/>
                <a:ea typeface="Verdana" panose="020B0604030504040204" pitchFamily="34" charset="0"/>
                <a:cs typeface="Verdana" panose="020B0604030504040204" pitchFamily="34" charset="0"/>
              </a:rPr>
              <a:t>(monthly)</a:t>
            </a:r>
          </a:p>
          <a:p>
            <a:pPr lvl="1"/>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descr="Macintosh HD:Users:laraa:Desktop:pics2:pic arts:IMG_0416.jpg"/>
          <p:cNvPicPr/>
          <p:nvPr/>
        </p:nvPicPr>
        <p:blipFill rotWithShape="1">
          <a:blip r:embed="rId4">
            <a:extLst>
              <a:ext uri="{28A0092B-C50C-407E-A947-70E740481C1C}">
                <a14:useLocalDpi xmlns:a14="http://schemas.microsoft.com/office/drawing/2010/main" val="0"/>
              </a:ext>
            </a:extLst>
          </a:blip>
          <a:srcRect l="19131" t="9896" r="-30435"/>
          <a:stretch/>
        </p:blipFill>
        <p:spPr bwMode="auto">
          <a:xfrm>
            <a:off x="6629400" y="2209800"/>
            <a:ext cx="3048000" cy="2514600"/>
          </a:xfrm>
          <a:prstGeom prst="rect">
            <a:avLst/>
          </a:prstGeom>
          <a:noFill/>
          <a:ln>
            <a:noFill/>
          </a:ln>
        </p:spPr>
      </p:pic>
      <p:pic>
        <p:nvPicPr>
          <p:cNvPr id="10" name="Picture 9" descr="Macintosh HD:Users:laraa:Desktop:pics2:pic arts:IMG_0417.jpg"/>
          <p:cNvPicPr/>
          <p:nvPr/>
        </p:nvPicPr>
        <p:blipFill rotWithShape="1">
          <a:blip r:embed="rId5">
            <a:extLst>
              <a:ext uri="{28A0092B-C50C-407E-A947-70E740481C1C}">
                <a14:useLocalDpi xmlns:a14="http://schemas.microsoft.com/office/drawing/2010/main" val="0"/>
              </a:ext>
            </a:extLst>
          </a:blip>
          <a:srcRect l="-15494" t="-4930" r="45168" b="17835"/>
          <a:stretch/>
        </p:blipFill>
        <p:spPr bwMode="auto">
          <a:xfrm>
            <a:off x="685800" y="5181600"/>
            <a:ext cx="2057400" cy="1508760"/>
          </a:xfrm>
          <a:prstGeom prst="rect">
            <a:avLst/>
          </a:prstGeom>
          <a:noFill/>
          <a:ln>
            <a:noFill/>
          </a:ln>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3962400" y="5410200"/>
            <a:ext cx="2164079" cy="1198880"/>
          </a:xfrm>
          <a:prstGeom prst="rect">
            <a:avLst/>
          </a:prstGeom>
          <a:noFill/>
          <a:ln>
            <a:noFill/>
          </a:ln>
        </p:spPr>
      </p:pic>
      <p:pic>
        <p:nvPicPr>
          <p:cNvPr id="8" name="img1" descr="hemical Resistant Glove, 10 mil, Sz 9, PR"/>
          <p:cNvPicPr/>
          <p:nvPr/>
        </p:nvPicPr>
        <p:blipFill rotWithShape="1">
          <a:blip r:embed="rId7">
            <a:extLst>
              <a:ext uri="{28A0092B-C50C-407E-A947-70E740481C1C}">
                <a14:useLocalDpi xmlns:a14="http://schemas.microsoft.com/office/drawing/2010/main" val="0"/>
              </a:ext>
            </a:extLst>
          </a:blip>
          <a:srcRect l="24069" t="4345" r="24069"/>
          <a:stretch/>
        </p:blipFill>
        <p:spPr bwMode="auto">
          <a:xfrm>
            <a:off x="6705600" y="5257800"/>
            <a:ext cx="1046480" cy="1328820"/>
          </a:xfrm>
          <a:prstGeom prst="rect">
            <a:avLst/>
          </a:prstGeom>
          <a:noFill/>
          <a:ln>
            <a:noFill/>
          </a:ln>
        </p:spPr>
      </p:pic>
    </p:spTree>
    <p:extLst>
      <p:ext uri="{BB962C8B-B14F-4D97-AF65-F5344CB8AC3E}">
        <p14:creationId xmlns:p14="http://schemas.microsoft.com/office/powerpoint/2010/main" val="42044556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6"/>
          <p:cNvSpPr>
            <a:spLocks noChangeArrowheads="1"/>
          </p:cNvSpPr>
          <p:nvPr/>
        </p:nvSpPr>
        <p:spPr bwMode="auto">
          <a:xfrm>
            <a:off x="0" y="1847850"/>
            <a:ext cx="9144000" cy="1477328"/>
          </a:xfrm>
          <a:prstGeom prst="rect">
            <a:avLst/>
          </a:prstGeom>
          <a:noFill/>
          <a:ln w="9525">
            <a:noFill/>
            <a:miter lim="800000"/>
            <a:headEnd/>
            <a:tailEnd/>
          </a:ln>
        </p:spPr>
        <p:txBody>
          <a:bodyPr wrap="square">
            <a:spAutoFit/>
          </a:bodyPr>
          <a:lstStyle/>
          <a:p>
            <a:pPr indent="119063" eaLnBrk="0" hangingPunct="0">
              <a:buSzPct val="75000"/>
              <a:buFont typeface="Arial" pitchFamily="34" charset="0"/>
              <a:buChar char="•"/>
              <a:defRPr/>
            </a:pPr>
            <a:r>
              <a:rPr lang="en-US" dirty="0" smtClean="0">
                <a:latin typeface="Verdana" pitchFamily="34" charset="0"/>
              </a:rPr>
              <a:t>1983 – Federal Government established OSHA’s HAZCOM or HCS</a:t>
            </a:r>
          </a:p>
          <a:p>
            <a:pPr eaLnBrk="0" hangingPunct="0">
              <a:buSzPct val="75000"/>
              <a:defRPr/>
            </a:pPr>
            <a:endParaRPr lang="en-US" dirty="0" smtClean="0">
              <a:latin typeface="Verdana" pitchFamily="34" charset="0"/>
            </a:endParaRPr>
          </a:p>
          <a:p>
            <a:pPr indent="119063" eaLnBrk="0" hangingPunct="0">
              <a:buSzPct val="75000"/>
              <a:buFont typeface="Arial" pitchFamily="34" charset="0"/>
              <a:buChar char="•"/>
              <a:defRPr/>
            </a:pPr>
            <a:r>
              <a:rPr lang="en-US" dirty="0" smtClean="0">
                <a:latin typeface="Verdana" pitchFamily="34" charset="0"/>
              </a:rPr>
              <a:t>2012 – Standard aligned with United Nation’s Globally Harmonized System (GHS) of Classification and Labeling</a:t>
            </a:r>
          </a:p>
          <a:p>
            <a:pPr eaLnBrk="0" hangingPunct="0">
              <a:buSzPct val="75000"/>
              <a:defRPr/>
            </a:pPr>
            <a:endParaRPr lang="en-US" dirty="0" smtClean="0">
              <a:latin typeface="Verdana" pitchFamily="34" charset="0"/>
            </a:endParaRPr>
          </a:p>
        </p:txBody>
      </p:sp>
      <p:sp>
        <p:nvSpPr>
          <p:cNvPr id="6" name="TextBox 4"/>
          <p:cNvSpPr txBox="1">
            <a:spLocks noChangeArrowheads="1"/>
          </p:cNvSpPr>
          <p:nvPr/>
        </p:nvSpPr>
        <p:spPr bwMode="auto">
          <a:xfrm>
            <a:off x="0" y="1371600"/>
            <a:ext cx="9144000" cy="476250"/>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What is Hazard Communication?	</a:t>
            </a:r>
            <a:endParaRPr lang="en-US" sz="2400" dirty="0">
              <a:solidFill>
                <a:srgbClr val="F4702F"/>
              </a:solidFill>
              <a:latin typeface="Verdana" pitchFamily="34" charset="0"/>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7" name="Rectangle 6"/>
          <p:cNvSpPr/>
          <p:nvPr/>
        </p:nvSpPr>
        <p:spPr>
          <a:xfrm>
            <a:off x="-9144" y="3325178"/>
            <a:ext cx="9144000" cy="461665"/>
          </a:xfrm>
          <a:prstGeom prst="rect">
            <a:avLst/>
          </a:prstGeom>
        </p:spPr>
        <p:txBody>
          <a:bodyPr wrap="square">
            <a:spAutoFit/>
          </a:bodyPr>
          <a:lstStyle/>
          <a:p>
            <a:r>
              <a:rPr lang="en-US" sz="2400" dirty="0">
                <a:solidFill>
                  <a:srgbClr val="F4702F"/>
                </a:solidFill>
                <a:latin typeface="Verdana" pitchFamily="34" charset="0"/>
              </a:rPr>
              <a:t>What is </a:t>
            </a:r>
            <a:r>
              <a:rPr lang="en-US" sz="2400" dirty="0" smtClean="0">
                <a:solidFill>
                  <a:srgbClr val="F4702F"/>
                </a:solidFill>
                <a:latin typeface="Verdana" pitchFamily="34" charset="0"/>
              </a:rPr>
              <a:t>the Goal of Hazard </a:t>
            </a:r>
            <a:r>
              <a:rPr lang="en-US" sz="2400" dirty="0">
                <a:solidFill>
                  <a:srgbClr val="F4702F"/>
                </a:solidFill>
                <a:latin typeface="Verdana" pitchFamily="34" charset="0"/>
              </a:rPr>
              <a:t>Communication?</a:t>
            </a:r>
            <a:endParaRPr lang="en-US" sz="2400" dirty="0">
              <a:solidFill>
                <a:srgbClr val="F4702F"/>
              </a:solidFill>
            </a:endParaRPr>
          </a:p>
        </p:txBody>
      </p:sp>
      <p:sp>
        <p:nvSpPr>
          <p:cNvPr id="8" name="Rectangle 7"/>
          <p:cNvSpPr/>
          <p:nvPr/>
        </p:nvSpPr>
        <p:spPr>
          <a:xfrm>
            <a:off x="0" y="3789891"/>
            <a:ext cx="9144000" cy="1754327"/>
          </a:xfrm>
          <a:prstGeom prst="rect">
            <a:avLst/>
          </a:prstGeom>
        </p:spPr>
        <p:txBody>
          <a:bodyPr wrap="square">
            <a:spAutoFit/>
          </a:bodyPr>
          <a:lstStyle/>
          <a:p>
            <a:pPr indent="119063" eaLnBrk="0" hangingPunct="0">
              <a:buSzPct val="75000"/>
              <a:buFont typeface="Arial" pitchFamily="34" charset="0"/>
              <a:buChar char="•"/>
              <a:defRPr/>
            </a:pPr>
            <a:r>
              <a:rPr lang="en-US" dirty="0" smtClean="0">
                <a:latin typeface="Verdana" pitchFamily="34" charset="0"/>
              </a:rPr>
              <a:t>Protect </a:t>
            </a:r>
            <a:r>
              <a:rPr lang="en-US" dirty="0">
                <a:latin typeface="Verdana" pitchFamily="34" charset="0"/>
              </a:rPr>
              <a:t>workers who are exposed to hazardous </a:t>
            </a:r>
            <a:r>
              <a:rPr lang="en-US" dirty="0" smtClean="0">
                <a:latin typeface="Verdana" pitchFamily="34" charset="0"/>
              </a:rPr>
              <a:t>chemicals.</a:t>
            </a:r>
            <a:endParaRPr lang="en-US" dirty="0">
              <a:latin typeface="Verdana" pitchFamily="34" charset="0"/>
            </a:endParaRPr>
          </a:p>
          <a:p>
            <a:pPr lvl="1" indent="119063" eaLnBrk="0" hangingPunct="0">
              <a:buSzPct val="75000"/>
              <a:buFont typeface="Arial" pitchFamily="34" charset="0"/>
              <a:buChar char="•"/>
              <a:defRPr/>
            </a:pPr>
            <a:endParaRPr lang="en-US" dirty="0">
              <a:latin typeface="Verdana" pitchFamily="34" charset="0"/>
            </a:endParaRPr>
          </a:p>
          <a:p>
            <a:pPr indent="119063" eaLnBrk="0" hangingPunct="0">
              <a:buSzPct val="75000"/>
              <a:buFont typeface="Arial" pitchFamily="34" charset="0"/>
              <a:buChar char="•"/>
              <a:defRPr/>
            </a:pPr>
            <a:r>
              <a:rPr lang="en-US" dirty="0">
                <a:latin typeface="Verdana" pitchFamily="34" charset="0"/>
              </a:rPr>
              <a:t>Employers are responsible for informing employees of hazards and identities </a:t>
            </a:r>
            <a:r>
              <a:rPr lang="en-US" dirty="0" smtClean="0">
                <a:latin typeface="Verdana" pitchFamily="34" charset="0"/>
              </a:rPr>
              <a:t>  </a:t>
            </a:r>
          </a:p>
          <a:p>
            <a:pPr eaLnBrk="0" hangingPunct="0">
              <a:buSzPct val="75000"/>
              <a:defRPr/>
            </a:pPr>
            <a:r>
              <a:rPr lang="en-US" dirty="0">
                <a:latin typeface="Verdana" pitchFamily="34" charset="0"/>
              </a:rPr>
              <a:t> </a:t>
            </a:r>
            <a:r>
              <a:rPr lang="en-US" dirty="0" smtClean="0">
                <a:latin typeface="Verdana" pitchFamily="34" charset="0"/>
              </a:rPr>
              <a:t>of </a:t>
            </a:r>
            <a:r>
              <a:rPr lang="en-US" dirty="0">
                <a:latin typeface="Verdana" pitchFamily="34" charset="0"/>
              </a:rPr>
              <a:t>workplace chemicals to which they are exposed</a:t>
            </a:r>
            <a:r>
              <a:rPr lang="en-US" dirty="0" smtClean="0">
                <a:latin typeface="Verdana" pitchFamily="34" charset="0"/>
              </a:rPr>
              <a:t>.  You have a right to </a:t>
            </a:r>
          </a:p>
          <a:p>
            <a:pPr eaLnBrk="0" hangingPunct="0">
              <a:buSzPct val="75000"/>
              <a:defRPr/>
            </a:pPr>
            <a:r>
              <a:rPr lang="en-US" dirty="0" smtClean="0">
                <a:latin typeface="Verdana" pitchFamily="34" charset="0"/>
              </a:rPr>
              <a:t> know what you are working with and potential effects of these materials on </a:t>
            </a:r>
          </a:p>
          <a:p>
            <a:pPr eaLnBrk="0" hangingPunct="0">
              <a:buSzPct val="75000"/>
              <a:defRPr/>
            </a:pPr>
            <a:r>
              <a:rPr lang="en-US" dirty="0" smtClean="0">
                <a:latin typeface="Verdana" pitchFamily="34" charset="0"/>
              </a:rPr>
              <a:t> your health and safety.</a:t>
            </a:r>
            <a:endParaRPr lang="en-US" dirty="0">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410200"/>
            <a:ext cx="2841625" cy="1030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103058"/>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Respiratory Protection Program	</a:t>
            </a:r>
            <a:endParaRPr lang="en-US" sz="2400" dirty="0">
              <a:solidFill>
                <a:srgbClr val="F4702F"/>
              </a:solidFill>
              <a:latin typeface="Verdana" pitchFamily="34" charset="0"/>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11" name="Rectangle 6"/>
          <p:cNvSpPr>
            <a:spLocks noChangeArrowheads="1"/>
          </p:cNvSpPr>
          <p:nvPr/>
        </p:nvSpPr>
        <p:spPr bwMode="auto">
          <a:xfrm>
            <a:off x="304800" y="1564723"/>
            <a:ext cx="8305800" cy="4070345"/>
          </a:xfrm>
          <a:prstGeom prst="rect">
            <a:avLst/>
          </a:prstGeom>
          <a:noFill/>
          <a:ln w="9525">
            <a:noFill/>
            <a:miter lim="800000"/>
            <a:headEnd/>
            <a:tailEnd/>
          </a:ln>
        </p:spPr>
        <p:txBody>
          <a:bodyPr wrap="square">
            <a:spAutoFit/>
          </a:bodyPr>
          <a:lstStyle/>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29 CFR 1910.134 is the OSHA Respiratory Protection Standard, intended to protect workers who may exposed to a respiratory hazard and/or required to wear a respirator.  Research Safety can assist in hazard analysis and determining if you need to be in the RPP.  </a:t>
            </a:r>
          </a:p>
          <a:p>
            <a:pPr eaLnBrk="0" hangingPunct="0">
              <a:buSzPct val="75000"/>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Respiratory hazards may include: dusts, aerosols/mists, metal fumes, vapors, gases, biological agents, or oxygen-deficient atmospheres.</a:t>
            </a:r>
          </a:p>
          <a:p>
            <a:pPr eaLnBrk="0" hangingPunct="0">
              <a:buSzPct val="75000"/>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The preferred method of controlling respiratory hazards includes engineering and administrative controls.  As a last resort, personal protective equipment such as respirators may be used to protect the worker.</a:t>
            </a:r>
          </a:p>
          <a:p>
            <a:pPr indent="119063" eaLnBrk="0" hangingPunct="0">
              <a:buSzPct val="75000"/>
              <a:buFont typeface="Arial" pitchFamily="34" charset="0"/>
              <a:buChar char="•"/>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If determined you are in the RPP, you must be enrolled in the medical surveillance program, participate in annual training, and be fit tested on your respirator annually.  </a:t>
            </a:r>
            <a:endParaRPr lang="en-US" sz="1600" dirty="0">
              <a:latin typeface="Verdana" panose="020B0604030504040204" pitchFamily="34" charset="0"/>
              <a:ea typeface="Verdana" panose="020B0604030504040204" pitchFamily="34" charset="0"/>
              <a:cs typeface="Verdana" panose="020B0604030504040204" pitchFamily="34" charset="0"/>
            </a:endParaRPr>
          </a:p>
          <a:p>
            <a:pPr indent="119063" eaLnBrk="0" hangingPunct="0">
              <a:buSzPct val="75000"/>
              <a:buFont typeface="Arial" pitchFamily="34" charset="0"/>
              <a:buChar char="•"/>
              <a:defRPr/>
            </a:pPr>
            <a:endParaRPr lang="en-US" sz="1850" dirty="0" smtClean="0">
              <a:latin typeface="Arial" panose="020B0604020202020204" pitchFamily="34" charset="0"/>
              <a:cs typeface="Arial" panose="020B0604020202020204" pitchFamily="34" charset="0"/>
            </a:endParaRPr>
          </a:p>
        </p:txBody>
      </p:sp>
      <p:pic>
        <p:nvPicPr>
          <p:cNvPr id="12" name="Picture 2" descr="http://www.coopersafety.com/North-7600-Full-Face-Respirator.jpeg?id=38636&amp;W=600&amp;H=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8118" y="5433562"/>
            <a:ext cx="1579388" cy="12635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descr="http://safetywiki.pppl.wikispaces.net/file/view/200px-North7700.jpg/213290290/200px-North77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557682"/>
            <a:ext cx="993775" cy="116271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6" descr="https://www.1800prepare.com/product_images/h/niosh_n95_respirator_dust_mask__668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204" y="5638800"/>
            <a:ext cx="990253" cy="10364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3642956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dawginc.com/media/catalog/product/cache/1/image/5e06319eda06f020e43594a9c230972d/Moldex-Rocket-Reusable-Ear-Plugs-Z24-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953000"/>
            <a:ext cx="1725778" cy="1725778"/>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http://ep.yimg.com/ay/earplugstore/radians-deviator-fp81-uf-foam-ear-plugs-corded-nrr-33-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953000"/>
            <a:ext cx="2895600" cy="172577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6"/>
          <p:cNvSpPr>
            <a:spLocks noChangeArrowheads="1"/>
          </p:cNvSpPr>
          <p:nvPr/>
        </p:nvSpPr>
        <p:spPr bwMode="auto">
          <a:xfrm>
            <a:off x="419100" y="1574248"/>
            <a:ext cx="8305800" cy="4062651"/>
          </a:xfrm>
          <a:prstGeom prst="rect">
            <a:avLst/>
          </a:prstGeom>
          <a:noFill/>
          <a:ln w="9525">
            <a:noFill/>
            <a:miter lim="800000"/>
            <a:headEnd/>
            <a:tailEnd/>
          </a:ln>
        </p:spPr>
        <p:txBody>
          <a:bodyPr wrap="square">
            <a:spAutoFit/>
          </a:bodyPr>
          <a:lstStyle/>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29 CFR 1910.95 is the OSHA Occupational Noise Exposure Standard.  The program applies to all operations where employees are exposed to noise levels of 85 decibels or above for an 8 hour time weighted average.</a:t>
            </a:r>
          </a:p>
          <a:p>
            <a:pPr indent="119063" eaLnBrk="0" hangingPunct="0">
              <a:buSzPct val="75000"/>
              <a:buFont typeface="Arial" pitchFamily="34" charset="0"/>
              <a:buChar char="•"/>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Rule of Thumb…If you must raise your voice to someone 3 feet away, you are in high noise.</a:t>
            </a:r>
          </a:p>
          <a:p>
            <a:pPr indent="119063" eaLnBrk="0" hangingPunct="0">
              <a:buSzPct val="75000"/>
              <a:buFont typeface="Arial" pitchFamily="34" charset="0"/>
              <a:buChar char="•"/>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Sound levels are measured by Research Safety using a dosimeter.  Report noise hazards and hearing protection problems to you supervisor or Research Safety.</a:t>
            </a:r>
          </a:p>
          <a:p>
            <a:pPr eaLnBrk="0" hangingPunct="0">
              <a:buSzPct val="75000"/>
              <a:defRPr/>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indent="119063" eaLnBrk="0" hangingPunct="0">
              <a:buSzPct val="75000"/>
              <a:buFont typeface="Arial"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Once determined you are part of the HCP you must be enrolled in the medical surveillance program, have a baseline audiogram and annual audiogram, participate in annual training, and wear hearing protectors (such as earplugs, earmuffs, or both).</a:t>
            </a:r>
          </a:p>
          <a:p>
            <a:pPr marL="233363" lvl="1" eaLnBrk="0" hangingPunct="0">
              <a:buSzPct val="75000"/>
              <a:buFont typeface="Arial" pitchFamily="34" charset="0"/>
              <a:buChar char="•"/>
              <a:defRPr/>
            </a:pPr>
            <a:endParaRPr lang="en-US" dirty="0">
              <a:latin typeface="Verdana" pitchFamily="34" charset="0"/>
            </a:endParaRPr>
          </a:p>
        </p:txBody>
      </p:sp>
      <p:sp>
        <p:nvSpPr>
          <p:cNvPr id="3" name="TextBox 4"/>
          <p:cNvSpPr txBox="1">
            <a:spLocks noChangeArrowheads="1"/>
          </p:cNvSpPr>
          <p:nvPr/>
        </p:nvSpPr>
        <p:spPr bwMode="auto">
          <a:xfrm>
            <a:off x="0" y="1103058"/>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Hearing Conservation	</a:t>
            </a:r>
            <a:endParaRPr lang="en-US" sz="2400" dirty="0">
              <a:solidFill>
                <a:srgbClr val="F4702F"/>
              </a:solidFill>
              <a:latin typeface="Verdana" pitchFamily="34" charset="0"/>
            </a:endParaRPr>
          </a:p>
        </p:txBody>
      </p:sp>
      <p:pic>
        <p:nvPicPr>
          <p:cNvPr id="6" name="Picture 5" descr="wordmark_rev.png"/>
          <p:cNvPicPr>
            <a:picLocks noChangeAspect="1"/>
          </p:cNvPicPr>
          <p:nvPr/>
        </p:nvPicPr>
        <p:blipFill>
          <a:blip r:embed="rId4"/>
          <a:stretch>
            <a:fillRect/>
          </a:stretch>
        </p:blipFill>
        <p:spPr>
          <a:xfrm>
            <a:off x="304800" y="155626"/>
            <a:ext cx="2362200" cy="587426"/>
          </a:xfrm>
          <a:prstGeom prst="rect">
            <a:avLst/>
          </a:prstGeom>
        </p:spPr>
      </p:pic>
    </p:spTree>
    <p:extLst>
      <p:ext uri="{BB962C8B-B14F-4D97-AF65-F5344CB8AC3E}">
        <p14:creationId xmlns:p14="http://schemas.microsoft.com/office/powerpoint/2010/main" val="3484246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nvSpPr>
        <p:spPr bwMode="auto">
          <a:xfrm>
            <a:off x="457200" y="1905000"/>
            <a:ext cx="8763001" cy="5443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b="1" dirty="0"/>
              <a:t>Architecture Center</a:t>
            </a:r>
            <a:r>
              <a:rPr lang="en-US" sz="2400" dirty="0"/>
              <a:t>: Student lost tips of 3 fingers when using guarded jointer </a:t>
            </a:r>
          </a:p>
          <a:p>
            <a:r>
              <a:rPr lang="en-US" sz="2400" b="1" dirty="0"/>
              <a:t>Cook Lab</a:t>
            </a:r>
            <a:r>
              <a:rPr lang="en-US" sz="2400" dirty="0"/>
              <a:t>: Student had shirt pulled into operating lathe. No injuries</a:t>
            </a:r>
          </a:p>
          <a:p>
            <a:r>
              <a:rPr lang="en-US" sz="2400" b="1" dirty="0"/>
              <a:t>Wiser</a:t>
            </a:r>
            <a:r>
              <a:rPr lang="en-US" sz="2400" dirty="0"/>
              <a:t>: Student broke knuckle and tore tendon while trying to guide a falling concrete wall.  </a:t>
            </a:r>
          </a:p>
          <a:p>
            <a:r>
              <a:rPr lang="en-US" sz="2400" b="1" dirty="0"/>
              <a:t>AMRL</a:t>
            </a:r>
            <a:r>
              <a:rPr lang="en-US" sz="2400" dirty="0"/>
              <a:t>: Two over pressurization lab incidents resulting in cuts and HF burns. </a:t>
            </a:r>
          </a:p>
          <a:p>
            <a:r>
              <a:rPr lang="en-US" sz="2400" b="1" dirty="0"/>
              <a:t>Various </a:t>
            </a:r>
            <a:r>
              <a:rPr lang="en-US" sz="2400" b="1" dirty="0" smtClean="0"/>
              <a:t>Shops and Labs</a:t>
            </a:r>
            <a:r>
              <a:rPr lang="en-US" sz="2400" dirty="0"/>
              <a:t>:  Chemicals in eye. Not wearing safety glasses or goggles or wrong type of eye protection.</a:t>
            </a:r>
          </a:p>
          <a:p>
            <a:r>
              <a:rPr lang="en-US" sz="2400" b="1" dirty="0"/>
              <a:t>Cook Lab: </a:t>
            </a:r>
            <a:r>
              <a:rPr lang="en-US" sz="2400" dirty="0"/>
              <a:t>Lithium battery fire</a:t>
            </a:r>
          </a:p>
        </p:txBody>
      </p:sp>
      <p:sp>
        <p:nvSpPr>
          <p:cNvPr id="3" name="TextBox 4"/>
          <p:cNvSpPr txBox="1">
            <a:spLocks noChangeArrowheads="1"/>
          </p:cNvSpPr>
          <p:nvPr/>
        </p:nvSpPr>
        <p:spPr bwMode="auto">
          <a:xfrm>
            <a:off x="4114800" y="1066800"/>
            <a:ext cx="48768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Incidents	</a:t>
            </a:r>
            <a:endParaRPr lang="en-US" sz="2400" dirty="0">
              <a:solidFill>
                <a:srgbClr val="F4702F"/>
              </a:solidFill>
              <a:latin typeface="Verdana" pitchFamily="34" charset="0"/>
            </a:endParaRPr>
          </a:p>
        </p:txBody>
      </p:sp>
      <p:pic>
        <p:nvPicPr>
          <p:cNvPr id="4" name="Picture 3" descr="wordmark_rev.png"/>
          <p:cNvPicPr>
            <a:picLocks noChangeAspect="1"/>
          </p:cNvPicPr>
          <p:nvPr/>
        </p:nvPicPr>
        <p:blipFill>
          <a:blip r:embed="rId2"/>
          <a:stretch>
            <a:fillRect/>
          </a:stretch>
        </p:blipFill>
        <p:spPr>
          <a:xfrm>
            <a:off x="304800" y="155626"/>
            <a:ext cx="2362200" cy="587426"/>
          </a:xfrm>
          <a:prstGeom prst="rect">
            <a:avLst/>
          </a:prstGeom>
        </p:spPr>
      </p:pic>
    </p:spTree>
    <p:extLst>
      <p:ext uri="{BB962C8B-B14F-4D97-AF65-F5344CB8AC3E}">
        <p14:creationId xmlns:p14="http://schemas.microsoft.com/office/powerpoint/2010/main" val="2230148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dmark_rev.png"/>
          <p:cNvPicPr>
            <a:picLocks noChangeAspect="1"/>
          </p:cNvPicPr>
          <p:nvPr/>
        </p:nvPicPr>
        <p:blipFill>
          <a:blip r:embed="rId2"/>
          <a:stretch>
            <a:fillRect/>
          </a:stretch>
        </p:blipFill>
        <p:spPr>
          <a:xfrm>
            <a:off x="304800" y="155626"/>
            <a:ext cx="2362200" cy="587426"/>
          </a:xfrm>
          <a:prstGeom prst="rect">
            <a:avLst/>
          </a:prstGeom>
        </p:spPr>
      </p:pic>
      <p:sp>
        <p:nvSpPr>
          <p:cNvPr id="3" name="Title 1"/>
          <p:cNvSpPr txBox="1">
            <a:spLocks/>
          </p:cNvSpPr>
          <p:nvPr/>
        </p:nvSpPr>
        <p:spPr>
          <a:xfrm>
            <a:off x="1154955" y="1066800"/>
            <a:ext cx="7760446" cy="61383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What is a Near Miss?</a:t>
            </a:r>
            <a:endParaRPr lang="en-US" kern="0" dirty="0"/>
          </a:p>
        </p:txBody>
      </p:sp>
      <p:pic>
        <p:nvPicPr>
          <p:cNvPr id="4" name="Picture 3" descr="https://razmahwata.files.wordpress.com/2009/09/safety-pyramid.jpg"/>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522098" cy="3942439"/>
          </a:xfrm>
          <a:prstGeom prst="rect">
            <a:avLst/>
          </a:prstGeom>
          <a:noFill/>
          <a:ln>
            <a:noFill/>
          </a:ln>
        </p:spPr>
      </p:pic>
      <p:sp>
        <p:nvSpPr>
          <p:cNvPr id="5" name="Rectangle 4"/>
          <p:cNvSpPr/>
          <p:nvPr/>
        </p:nvSpPr>
        <p:spPr>
          <a:xfrm>
            <a:off x="632688" y="5847439"/>
            <a:ext cx="8804979" cy="707886"/>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dirty="0">
                <a:latin typeface="+mn-lt"/>
                <a:ea typeface="Calibri" panose="020F0502020204030204" pitchFamily="34" charset="0"/>
                <a:cs typeface="Times New Roman" panose="02020603050405020304" pitchFamily="18" charset="0"/>
              </a:rPr>
              <a:t>Near misses are incidents or events that could have resulted in injuries or other adverse consequences, but fortunately did not.</a:t>
            </a:r>
            <a:endParaRPr lang="en-US" sz="2000" dirty="0">
              <a:latin typeface="+mn-lt"/>
            </a:endParaRPr>
          </a:p>
        </p:txBody>
      </p:sp>
      <p:sp>
        <p:nvSpPr>
          <p:cNvPr id="6" name="Double Wave 5"/>
          <p:cNvSpPr/>
          <p:nvPr/>
        </p:nvSpPr>
        <p:spPr>
          <a:xfrm>
            <a:off x="561226" y="2245007"/>
            <a:ext cx="2535148" cy="1083013"/>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near miss could be the next accident</a:t>
            </a:r>
          </a:p>
        </p:txBody>
      </p:sp>
    </p:spTree>
    <p:extLst>
      <p:ext uri="{BB962C8B-B14F-4D97-AF65-F5344CB8AC3E}">
        <p14:creationId xmlns:p14="http://schemas.microsoft.com/office/powerpoint/2010/main" val="1620900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dmark_rev.png"/>
          <p:cNvPicPr>
            <a:picLocks noChangeAspect="1"/>
          </p:cNvPicPr>
          <p:nvPr/>
        </p:nvPicPr>
        <p:blipFill>
          <a:blip r:embed="rId2"/>
          <a:stretch>
            <a:fillRect/>
          </a:stretch>
        </p:blipFill>
        <p:spPr>
          <a:xfrm>
            <a:off x="304800" y="155626"/>
            <a:ext cx="2362200" cy="587426"/>
          </a:xfrm>
          <a:prstGeom prst="rect">
            <a:avLst/>
          </a:prstGeom>
        </p:spPr>
      </p:pic>
      <p:sp>
        <p:nvSpPr>
          <p:cNvPr id="3" name="Title 1"/>
          <p:cNvSpPr txBox="1">
            <a:spLocks/>
          </p:cNvSpPr>
          <p:nvPr/>
        </p:nvSpPr>
        <p:spPr>
          <a:xfrm>
            <a:off x="762000" y="492180"/>
            <a:ext cx="8761413" cy="70696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Introducing </a:t>
            </a:r>
          </a:p>
          <a:p>
            <a:r>
              <a:rPr lang="en-US" kern="0" dirty="0" smtClean="0"/>
              <a:t>Nice Catch, Tiger! APP</a:t>
            </a:r>
            <a:endParaRPr lang="en-US" kern="0" dirty="0"/>
          </a:p>
        </p:txBody>
      </p:sp>
      <p:sp>
        <p:nvSpPr>
          <p:cNvPr id="4" name="Content Placeholder 2"/>
          <p:cNvSpPr>
            <a:spLocks noGrp="1"/>
          </p:cNvSpPr>
          <p:nvPr/>
        </p:nvSpPr>
        <p:spPr bwMode="auto">
          <a:xfrm>
            <a:off x="152400" y="2362200"/>
            <a:ext cx="54102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a:t>Easy way to report near misses</a:t>
            </a:r>
          </a:p>
          <a:p>
            <a:r>
              <a:rPr lang="en-US" sz="2400" dirty="0"/>
              <a:t>Share best practices across all campus</a:t>
            </a:r>
          </a:p>
          <a:p>
            <a:r>
              <a:rPr lang="en-US" sz="2400" dirty="0"/>
              <a:t>Encourages collaboration among peers</a:t>
            </a:r>
          </a:p>
          <a:p>
            <a:r>
              <a:rPr lang="en-US" sz="2400" u="sng" dirty="0"/>
              <a:t>Reward program for those reporting </a:t>
            </a:r>
            <a:endParaRPr lang="en-US" sz="2400" dirty="0"/>
          </a:p>
          <a:p>
            <a:r>
              <a:rPr lang="en-US" sz="2400" dirty="0"/>
              <a:t>Develop database to track near misses and identify trends.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765" y="4430589"/>
            <a:ext cx="3059648" cy="17976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2131491"/>
            <a:ext cx="3061170" cy="1796815"/>
          </a:xfrm>
          <a:prstGeom prst="rect">
            <a:avLst/>
          </a:prstGeom>
        </p:spPr>
      </p:pic>
    </p:spTree>
    <p:extLst>
      <p:ext uri="{BB962C8B-B14F-4D97-AF65-F5344CB8AC3E}">
        <p14:creationId xmlns:p14="http://schemas.microsoft.com/office/powerpoint/2010/main" val="1386598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62400" y="928588"/>
            <a:ext cx="1807475" cy="2804794"/>
            <a:chOff x="0" y="0"/>
            <a:chExt cx="2499360" cy="364998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 y="0"/>
              <a:ext cx="2450465" cy="3263900"/>
            </a:xfrm>
            <a:prstGeom prst="rect">
              <a:avLst/>
            </a:prstGeom>
            <a:ln w="28575">
              <a:solidFill>
                <a:srgbClr val="000000"/>
              </a:solidFill>
            </a:ln>
          </p:spPr>
        </p:pic>
        <p:sp>
          <p:nvSpPr>
            <p:cNvPr id="5" name="Text Box 27"/>
            <p:cNvSpPr txBox="1"/>
            <p:nvPr/>
          </p:nvSpPr>
          <p:spPr>
            <a:xfrm>
              <a:off x="0" y="3375660"/>
              <a:ext cx="2499360" cy="27432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7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chemeClr val="bg1"/>
                  </a:solidFill>
                  <a:effectLst/>
                  <a:uLnTx/>
                  <a:uFillTx/>
                  <a:latin typeface="Arial"/>
                  <a:ea typeface="Calibri" panose="020F0502020204030204" pitchFamily="34" charset="0"/>
                  <a:cs typeface="Times New Roman" panose="02020603050405020304" pitchFamily="18" charset="0"/>
                </a:rPr>
                <a:t>Figure 2 – Nice Catch, Tiger! Homepage</a:t>
              </a:r>
            </a:p>
          </p:txBody>
        </p:sp>
      </p:grpSp>
      <p:grpSp>
        <p:nvGrpSpPr>
          <p:cNvPr id="6" name="Group 5"/>
          <p:cNvGrpSpPr/>
          <p:nvPr/>
        </p:nvGrpSpPr>
        <p:grpSpPr>
          <a:xfrm>
            <a:off x="6324600" y="928588"/>
            <a:ext cx="1808770" cy="2794620"/>
            <a:chOff x="0" y="0"/>
            <a:chExt cx="2499360" cy="364236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0"/>
              <a:ext cx="2450465" cy="3263900"/>
            </a:xfrm>
            <a:prstGeom prst="rect">
              <a:avLst/>
            </a:prstGeom>
            <a:ln w="28575">
              <a:solidFill>
                <a:srgbClr val="000000"/>
              </a:solidFill>
            </a:ln>
          </p:spPr>
        </p:pic>
        <p:sp>
          <p:nvSpPr>
            <p:cNvPr id="8" name="Text Box 29"/>
            <p:cNvSpPr txBox="1"/>
            <p:nvPr/>
          </p:nvSpPr>
          <p:spPr>
            <a:xfrm>
              <a:off x="0" y="3368040"/>
              <a:ext cx="2499360" cy="27432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7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chemeClr val="bg1"/>
                  </a:solidFill>
                  <a:effectLst/>
                  <a:uLnTx/>
                  <a:uFillTx/>
                  <a:latin typeface="Arial"/>
                  <a:ea typeface="Calibri" panose="020F0502020204030204" pitchFamily="34" charset="0"/>
                  <a:cs typeface="Times New Roman" panose="02020603050405020304" pitchFamily="18" charset="0"/>
                </a:rPr>
                <a:t>Figure 3 – Nice Catch, Tiger! About Page</a:t>
              </a:r>
            </a:p>
          </p:txBody>
        </p:sp>
      </p:grpSp>
      <p:grpSp>
        <p:nvGrpSpPr>
          <p:cNvPr id="9" name="Group 8"/>
          <p:cNvGrpSpPr/>
          <p:nvPr/>
        </p:nvGrpSpPr>
        <p:grpSpPr>
          <a:xfrm>
            <a:off x="283779" y="3489059"/>
            <a:ext cx="1723802" cy="3103059"/>
            <a:chOff x="0" y="0"/>
            <a:chExt cx="2499360" cy="360426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450465" cy="3263900"/>
            </a:xfrm>
            <a:prstGeom prst="rect">
              <a:avLst/>
            </a:prstGeom>
            <a:ln w="28575">
              <a:solidFill>
                <a:srgbClr val="000000"/>
              </a:solidFill>
            </a:ln>
          </p:spPr>
        </p:pic>
        <p:sp>
          <p:nvSpPr>
            <p:cNvPr id="11" name="Text Box 42"/>
            <p:cNvSpPr txBox="1"/>
            <p:nvPr/>
          </p:nvSpPr>
          <p:spPr>
            <a:xfrm>
              <a:off x="0" y="3329940"/>
              <a:ext cx="2499360" cy="27432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base" latinLnBrk="0" hangingPunct="1">
                <a:lnSpc>
                  <a:spcPct val="107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chemeClr val="bg1"/>
                  </a:solidFill>
                  <a:effectLst/>
                  <a:uLnTx/>
                  <a:uFillTx/>
                  <a:latin typeface="Arial"/>
                  <a:ea typeface="Calibri" panose="020F0502020204030204" pitchFamily="34" charset="0"/>
                  <a:cs typeface="Times New Roman" panose="02020603050405020304" pitchFamily="18" charset="0"/>
                </a:rPr>
                <a:t>Figure 6 – Reporting Page </a:t>
              </a:r>
              <a:r>
                <a:rPr kumimoji="0" lang="en-US" sz="11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Times New Roman" panose="02020603050405020304" pitchFamily="18" charset="0"/>
                </a:rPr>
                <a:t>1</a:t>
              </a: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3581185"/>
            <a:ext cx="1966824" cy="283746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210" y="3581185"/>
            <a:ext cx="1864621" cy="2918809"/>
          </a:xfrm>
          <a:prstGeom prst="rect">
            <a:avLst/>
          </a:prstGeom>
        </p:spPr>
      </p:pic>
      <p:pic>
        <p:nvPicPr>
          <p:cNvPr id="14" name="Picture 13" descr="wordmark_rev.png"/>
          <p:cNvPicPr>
            <a:picLocks noChangeAspect="1"/>
          </p:cNvPicPr>
          <p:nvPr/>
        </p:nvPicPr>
        <p:blipFill>
          <a:blip r:embed="rId7"/>
          <a:stretch>
            <a:fillRect/>
          </a:stretch>
        </p:blipFill>
        <p:spPr>
          <a:xfrm>
            <a:off x="304800" y="155626"/>
            <a:ext cx="2362200" cy="587426"/>
          </a:xfrm>
          <a:prstGeom prst="rect">
            <a:avLst/>
          </a:prstGeom>
        </p:spPr>
      </p:pic>
      <p:sp>
        <p:nvSpPr>
          <p:cNvPr id="15" name="TextBox 14"/>
          <p:cNvSpPr txBox="1"/>
          <p:nvPr/>
        </p:nvSpPr>
        <p:spPr>
          <a:xfrm>
            <a:off x="457200" y="1600200"/>
            <a:ext cx="3124200" cy="923330"/>
          </a:xfrm>
          <a:prstGeom prst="rect">
            <a:avLst/>
          </a:prstGeom>
          <a:solidFill>
            <a:srgbClr val="800080"/>
          </a:solidFill>
          <a:effectLst>
            <a:softEdge rad="127000"/>
          </a:effectLst>
          <a:scene3d>
            <a:camera prst="orthographicFront"/>
            <a:lightRig rig="threePt" dir="t"/>
          </a:scene3d>
          <a:sp3d>
            <a:bevelT prst="slope"/>
          </a:sp3d>
        </p:spPr>
        <p:txBody>
          <a:bodyPr wrap="square" rtlCol="0">
            <a:spAutoFit/>
          </a:bodyPr>
          <a:lstStyle/>
          <a:p>
            <a:pPr algn="ctr"/>
            <a:r>
              <a:rPr lang="en-US" dirty="0" smtClean="0">
                <a:solidFill>
                  <a:srgbClr val="F4702F"/>
                </a:solidFill>
              </a:rPr>
              <a:t>Nice Catch Tiger!</a:t>
            </a:r>
          </a:p>
          <a:p>
            <a:pPr algn="ctr"/>
            <a:endParaRPr lang="en-US" dirty="0">
              <a:solidFill>
                <a:srgbClr val="F4702F"/>
              </a:solidFill>
            </a:endParaRPr>
          </a:p>
          <a:p>
            <a:pPr algn="ctr"/>
            <a:r>
              <a:rPr lang="en-US" dirty="0" smtClean="0">
                <a:solidFill>
                  <a:srgbClr val="F4702F"/>
                </a:solidFill>
              </a:rPr>
              <a:t>IN ACTION</a:t>
            </a:r>
            <a:endParaRPr lang="en-US" dirty="0">
              <a:solidFill>
                <a:srgbClr val="F4702F"/>
              </a:solidFill>
            </a:endParaRPr>
          </a:p>
        </p:txBody>
      </p:sp>
    </p:spTree>
    <p:extLst>
      <p:ext uri="{BB962C8B-B14F-4D97-AF65-F5344CB8AC3E}">
        <p14:creationId xmlns:p14="http://schemas.microsoft.com/office/powerpoint/2010/main" val="3367109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6"/>
          <p:cNvSpPr>
            <a:spLocks noChangeArrowheads="1"/>
          </p:cNvSpPr>
          <p:nvPr/>
        </p:nvSpPr>
        <p:spPr bwMode="auto">
          <a:xfrm>
            <a:off x="457200" y="1447800"/>
            <a:ext cx="8305800" cy="4370427"/>
          </a:xfrm>
          <a:prstGeom prst="rect">
            <a:avLst/>
          </a:prstGeom>
          <a:noFill/>
          <a:ln w="9525">
            <a:noFill/>
            <a:miter lim="800000"/>
            <a:headEnd/>
            <a:tailEnd/>
          </a:ln>
        </p:spPr>
        <p:txBody>
          <a:bodyPr wrap="square">
            <a:spAutoFit/>
          </a:bodyPr>
          <a:lstStyle/>
          <a:p>
            <a:pPr marL="285750" indent="-285750">
              <a:buFont typeface="Arial"/>
              <a:buChar char="•"/>
            </a:pPr>
            <a:endParaRPr lang="en-US" dirty="0" smtClean="0">
              <a:latin typeface="Verdana"/>
              <a:cs typeface="Verdana"/>
            </a:endParaRPr>
          </a:p>
          <a:p>
            <a:pPr marL="285750" indent="-285750">
              <a:buFont typeface="Arial"/>
              <a:buChar char="•"/>
            </a:pPr>
            <a:r>
              <a:rPr lang="en-US" dirty="0" smtClean="0">
                <a:latin typeface="Verdana"/>
                <a:cs typeface="Verdana"/>
              </a:rPr>
              <a:t>Hazardous Materials is made up of multiple areas involving hazardous materials. These areas include but are not limited to hazardous waste, hazardous materials shipping, construction materials, remediations and biological wastes.</a:t>
            </a:r>
          </a:p>
          <a:p>
            <a:endParaRPr lang="en-US" dirty="0">
              <a:latin typeface="Verdana"/>
              <a:cs typeface="Verdana"/>
            </a:endParaRPr>
          </a:p>
          <a:p>
            <a:endParaRPr lang="en-US" sz="800" dirty="0">
              <a:latin typeface="Verdana"/>
              <a:cs typeface="Verdana"/>
            </a:endParaRPr>
          </a:p>
          <a:p>
            <a:pPr marL="285750" indent="-285750">
              <a:buFont typeface="Arial"/>
              <a:buChar char="•"/>
            </a:pPr>
            <a:r>
              <a:rPr lang="en-US" i="1" dirty="0" smtClean="0">
                <a:latin typeface="Verdana"/>
                <a:cs typeface="Verdana"/>
              </a:rPr>
              <a:t>Areas that may apply to the Art Department are Hazardous Waste and Hazardous Materials Shipping.</a:t>
            </a:r>
          </a:p>
          <a:p>
            <a:pPr marL="285750" indent="-285750">
              <a:buFont typeface="Arial"/>
              <a:buChar char="•"/>
            </a:pPr>
            <a:endParaRPr lang="en-US" i="1" dirty="0">
              <a:latin typeface="Verdana"/>
              <a:cs typeface="Verdana"/>
            </a:endParaRPr>
          </a:p>
          <a:p>
            <a:pPr marL="285750" indent="-285750">
              <a:buFont typeface="Arial"/>
              <a:buChar char="•"/>
            </a:pPr>
            <a:r>
              <a:rPr lang="en-US" b="1" i="1" dirty="0" smtClean="0">
                <a:latin typeface="Verdana"/>
                <a:cs typeface="Verdana"/>
              </a:rPr>
              <a:t>Anyone shipping hazardous materials at </a:t>
            </a:r>
          </a:p>
          <a:p>
            <a:r>
              <a:rPr lang="en-US" b="1" i="1" dirty="0">
                <a:latin typeface="Verdana"/>
                <a:cs typeface="Verdana"/>
              </a:rPr>
              <a:t> </a:t>
            </a:r>
            <a:r>
              <a:rPr lang="en-US" b="1" i="1" dirty="0" smtClean="0">
                <a:latin typeface="Verdana"/>
                <a:cs typeface="Verdana"/>
              </a:rPr>
              <a:t>  any Clemson University facility must trained </a:t>
            </a:r>
          </a:p>
          <a:p>
            <a:r>
              <a:rPr lang="en-US" b="1" i="1" dirty="0">
                <a:latin typeface="Verdana"/>
                <a:cs typeface="Verdana"/>
              </a:rPr>
              <a:t> </a:t>
            </a:r>
            <a:r>
              <a:rPr lang="en-US" b="1" i="1" dirty="0" smtClean="0">
                <a:latin typeface="Verdana"/>
                <a:cs typeface="Verdana"/>
              </a:rPr>
              <a:t>  and certified by the University to do so. </a:t>
            </a:r>
          </a:p>
          <a:p>
            <a:r>
              <a:rPr lang="en-US" b="1" i="1" dirty="0">
                <a:latin typeface="Verdana"/>
                <a:cs typeface="Verdana"/>
              </a:rPr>
              <a:t> </a:t>
            </a:r>
            <a:r>
              <a:rPr lang="en-US" b="1" i="1" dirty="0" smtClean="0">
                <a:latin typeface="Verdana"/>
                <a:cs typeface="Verdana"/>
              </a:rPr>
              <a:t> Please contact Research Safety for this </a:t>
            </a:r>
          </a:p>
          <a:p>
            <a:r>
              <a:rPr lang="en-US" b="1" i="1" dirty="0">
                <a:latin typeface="Verdana"/>
                <a:cs typeface="Verdana"/>
              </a:rPr>
              <a:t> </a:t>
            </a:r>
            <a:r>
              <a:rPr lang="en-US" b="1" i="1" dirty="0" smtClean="0">
                <a:latin typeface="Verdana"/>
                <a:cs typeface="Verdana"/>
              </a:rPr>
              <a:t> training or information.</a:t>
            </a:r>
          </a:p>
          <a:p>
            <a:endParaRPr lang="en-US" b="1" i="1" u="sng" dirty="0">
              <a:latin typeface="Verdana"/>
              <a:cs typeface="Verdana"/>
            </a:endParaRPr>
          </a:p>
        </p:txBody>
      </p:sp>
      <p:sp>
        <p:nvSpPr>
          <p:cNvPr id="6" name="TextBox 4"/>
          <p:cNvSpPr txBox="1">
            <a:spLocks noChangeArrowheads="1"/>
          </p:cNvSpPr>
          <p:nvPr/>
        </p:nvSpPr>
        <p:spPr bwMode="auto">
          <a:xfrm>
            <a:off x="381000" y="1201878"/>
            <a:ext cx="8382000" cy="461665"/>
          </a:xfrm>
          <a:prstGeom prst="rect">
            <a:avLst/>
          </a:prstGeom>
          <a:noFill/>
          <a:ln w="9525">
            <a:noFill/>
            <a:miter lim="800000"/>
            <a:headEnd/>
            <a:tailEnd/>
          </a:ln>
        </p:spPr>
        <p:txBody>
          <a:bodyPr>
            <a:spAutoFit/>
          </a:bodyPr>
          <a:lstStyle/>
          <a:p>
            <a:pPr algn="ctr"/>
            <a:r>
              <a:rPr lang="en-US" sz="2400" dirty="0" smtClean="0">
                <a:solidFill>
                  <a:srgbClr val="F4702F"/>
                </a:solidFill>
                <a:latin typeface="Verdana"/>
                <a:cs typeface="Verdana"/>
              </a:rPr>
              <a:t>HAZARDOUS MATERIALS MANAGEMENT</a:t>
            </a:r>
            <a:endParaRPr lang="en-US" sz="2400" dirty="0">
              <a:solidFill>
                <a:srgbClr val="F4702F"/>
              </a:solidFill>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382" y="4267200"/>
            <a:ext cx="2163618" cy="2231231"/>
          </a:xfrm>
          <a:prstGeom prst="rect">
            <a:avLst/>
          </a:prstGeom>
        </p:spPr>
      </p:pic>
    </p:spTree>
    <p:extLst>
      <p:ext uri="{BB962C8B-B14F-4D97-AF65-F5344CB8AC3E}">
        <p14:creationId xmlns:p14="http://schemas.microsoft.com/office/powerpoint/2010/main" val="428365190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6"/>
          <p:cNvSpPr>
            <a:spLocks noChangeArrowheads="1"/>
          </p:cNvSpPr>
          <p:nvPr/>
        </p:nvSpPr>
        <p:spPr bwMode="auto">
          <a:xfrm>
            <a:off x="457200" y="1447800"/>
            <a:ext cx="8305800" cy="2154436"/>
          </a:xfrm>
          <a:prstGeom prst="rect">
            <a:avLst/>
          </a:prstGeom>
          <a:noFill/>
          <a:ln w="9525">
            <a:noFill/>
            <a:miter lim="800000"/>
            <a:headEnd/>
            <a:tailEnd/>
          </a:ln>
        </p:spPr>
        <p:txBody>
          <a:bodyPr wrap="square">
            <a:spAutoFit/>
          </a:bodyPr>
          <a:lstStyle/>
          <a:p>
            <a:pPr marL="285750" indent="-285750">
              <a:buFont typeface="Arial"/>
              <a:buChar char="•"/>
            </a:pPr>
            <a:endParaRPr lang="en-US" dirty="0" smtClean="0">
              <a:latin typeface="Verdana"/>
              <a:cs typeface="Verdana"/>
            </a:endParaRPr>
          </a:p>
          <a:p>
            <a:pPr marL="285750" indent="-285750">
              <a:buFont typeface="Arial"/>
              <a:buChar char="•"/>
            </a:pPr>
            <a:r>
              <a:rPr lang="en-US" dirty="0" smtClean="0">
                <a:latin typeface="Verdana"/>
                <a:cs typeface="Verdana"/>
              </a:rPr>
              <a:t>Hazardous </a:t>
            </a:r>
            <a:r>
              <a:rPr lang="en-US" dirty="0">
                <a:latin typeface="Verdana"/>
                <a:cs typeface="Verdana"/>
              </a:rPr>
              <a:t>waste is waste that is dangerous or potentially harmful to our health </a:t>
            </a:r>
            <a:r>
              <a:rPr lang="en-US" dirty="0" smtClean="0">
                <a:latin typeface="Verdana"/>
                <a:cs typeface="Verdana"/>
              </a:rPr>
              <a:t>or the environment.</a:t>
            </a:r>
          </a:p>
          <a:p>
            <a:endParaRPr lang="en-US" dirty="0">
              <a:latin typeface="Verdana"/>
              <a:cs typeface="Verdana"/>
            </a:endParaRPr>
          </a:p>
          <a:p>
            <a:endParaRPr lang="en-US" sz="800" dirty="0">
              <a:latin typeface="Verdana"/>
              <a:cs typeface="Verdana"/>
            </a:endParaRPr>
          </a:p>
          <a:p>
            <a:pPr marL="285750" indent="-285750">
              <a:buFont typeface="Arial"/>
              <a:buChar char="•"/>
            </a:pPr>
            <a:r>
              <a:rPr lang="en-US" b="1" i="1" u="sng" dirty="0">
                <a:solidFill>
                  <a:srgbClr val="FF0000"/>
                </a:solidFill>
                <a:latin typeface="Verdana"/>
                <a:cs typeface="Verdana"/>
              </a:rPr>
              <a:t>A</a:t>
            </a:r>
            <a:r>
              <a:rPr lang="en-US" b="1" i="1" u="sng" dirty="0" smtClean="0">
                <a:solidFill>
                  <a:srgbClr val="FF0000"/>
                </a:solidFill>
                <a:latin typeface="Verdana"/>
                <a:cs typeface="Verdana"/>
              </a:rPr>
              <a:t> chemical/hazardous material </a:t>
            </a:r>
            <a:r>
              <a:rPr lang="en-US" b="1" i="1" u="sng" dirty="0">
                <a:solidFill>
                  <a:srgbClr val="FF0000"/>
                </a:solidFill>
                <a:latin typeface="Verdana"/>
                <a:cs typeface="Verdana"/>
              </a:rPr>
              <a:t>that is ready for disposal</a:t>
            </a:r>
            <a:r>
              <a:rPr lang="en-US" b="1" i="1" u="sng" dirty="0" smtClean="0">
                <a:solidFill>
                  <a:srgbClr val="FF0000"/>
                </a:solidFill>
                <a:latin typeface="Verdana"/>
                <a:cs typeface="Verdana"/>
              </a:rPr>
              <a:t>, </a:t>
            </a:r>
            <a:r>
              <a:rPr lang="en-US" b="1" i="1" u="sng" dirty="0">
                <a:solidFill>
                  <a:srgbClr val="FF0000"/>
                </a:solidFill>
                <a:latin typeface="Verdana"/>
                <a:cs typeface="Verdana"/>
              </a:rPr>
              <a:t>must dispose of </a:t>
            </a:r>
            <a:r>
              <a:rPr lang="en-US" b="1" i="1" u="sng" dirty="0" smtClean="0">
                <a:solidFill>
                  <a:srgbClr val="FF0000"/>
                </a:solidFill>
                <a:latin typeface="Verdana"/>
                <a:cs typeface="Verdana"/>
              </a:rPr>
              <a:t>as </a:t>
            </a:r>
            <a:r>
              <a:rPr lang="en-US" b="1" i="1" u="sng" dirty="0">
                <a:solidFill>
                  <a:srgbClr val="FF0000"/>
                </a:solidFill>
                <a:latin typeface="Verdana"/>
                <a:cs typeface="Verdana"/>
              </a:rPr>
              <a:t>a Hazardous Waste</a:t>
            </a:r>
            <a:r>
              <a:rPr lang="en-US" b="1" i="1" u="sng" dirty="0" smtClean="0">
                <a:solidFill>
                  <a:srgbClr val="FF0000"/>
                </a:solidFill>
                <a:latin typeface="Verdana"/>
                <a:cs typeface="Verdana"/>
              </a:rPr>
              <a:t>. NO drain or dumpster disposal!</a:t>
            </a:r>
          </a:p>
        </p:txBody>
      </p:sp>
      <p:sp>
        <p:nvSpPr>
          <p:cNvPr id="6" name="TextBox 4"/>
          <p:cNvSpPr txBox="1">
            <a:spLocks noChangeArrowheads="1"/>
          </p:cNvSpPr>
          <p:nvPr/>
        </p:nvSpPr>
        <p:spPr bwMode="auto">
          <a:xfrm>
            <a:off x="533400" y="1066800"/>
            <a:ext cx="8382000" cy="461665"/>
          </a:xfrm>
          <a:prstGeom prst="rect">
            <a:avLst/>
          </a:prstGeom>
          <a:noFill/>
          <a:ln w="9525">
            <a:noFill/>
            <a:miter lim="800000"/>
            <a:headEnd/>
            <a:tailEnd/>
          </a:ln>
        </p:spPr>
        <p:txBody>
          <a:bodyPr>
            <a:spAutoFit/>
          </a:bodyPr>
          <a:lstStyle/>
          <a:p>
            <a:pPr algn="ctr"/>
            <a:r>
              <a:rPr lang="en-US" sz="2400" b="1" dirty="0">
                <a:solidFill>
                  <a:srgbClr val="F4702F"/>
                </a:solidFill>
                <a:latin typeface="Verdana"/>
                <a:cs typeface="Verdana"/>
              </a:rPr>
              <a:t>What is Hazardous Waste?</a:t>
            </a:r>
            <a:endParaRPr lang="en-US" sz="2400" dirty="0">
              <a:solidFill>
                <a:srgbClr val="F4702F"/>
              </a:solidFill>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68205" y="3779243"/>
            <a:ext cx="3141664" cy="244792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1925" y="3973711"/>
            <a:ext cx="2971800" cy="2228850"/>
          </a:xfrm>
          <a:prstGeom prst="rect">
            <a:avLst/>
          </a:prstGeom>
          <a:scene3d>
            <a:camera prst="orthographicFront">
              <a:rot lat="0" lon="0" rev="0"/>
            </a:camera>
            <a:lightRig rig="threePt" dir="t"/>
          </a:scene3d>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06406" y="3942573"/>
            <a:ext cx="3007387" cy="2255540"/>
          </a:xfrm>
          <a:prstGeom prst="rect">
            <a:avLst/>
          </a:prstGeom>
        </p:spPr>
      </p:pic>
    </p:spTree>
    <p:extLst>
      <p:ext uri="{BB962C8B-B14F-4D97-AF65-F5344CB8AC3E}">
        <p14:creationId xmlns:p14="http://schemas.microsoft.com/office/powerpoint/2010/main" val="128849984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76200" y="1381222"/>
            <a:ext cx="9067800" cy="5047536"/>
          </a:xfrm>
          <a:prstGeom prst="rect">
            <a:avLst/>
          </a:prstGeom>
          <a:noFill/>
          <a:ln w="9525">
            <a:noFill/>
            <a:miter lim="800000"/>
            <a:headEnd/>
            <a:tailEnd/>
          </a:ln>
        </p:spPr>
        <p:txBody>
          <a:bodyPr wrap="square">
            <a:spAutoFit/>
          </a:bodyPr>
          <a:lstStyle/>
          <a:p>
            <a:pPr algn="ctr"/>
            <a:r>
              <a:rPr lang="en-US" sz="2400" b="1" u="sng" dirty="0" smtClean="0">
                <a:solidFill>
                  <a:srgbClr val="F4702F"/>
                </a:solidFill>
                <a:latin typeface="Verdana"/>
                <a:cs typeface="Verdana"/>
              </a:rPr>
              <a:t>Laws/Regulations requiring us to manage our Hazardous Waste</a:t>
            </a:r>
            <a:endParaRPr lang="en-US" sz="2400" b="1" u="sng" dirty="0">
              <a:solidFill>
                <a:srgbClr val="F4702F"/>
              </a:solidFill>
              <a:latin typeface="Verdana"/>
              <a:cs typeface="Verdana"/>
            </a:endParaRPr>
          </a:p>
          <a:p>
            <a:pPr algn="ctr"/>
            <a:endParaRPr lang="en-US" sz="2400" b="1" u="sng" dirty="0" smtClean="0">
              <a:latin typeface="Verdana"/>
              <a:cs typeface="Verdana"/>
            </a:endParaRPr>
          </a:p>
          <a:p>
            <a:pPr marL="342900" indent="-342900">
              <a:buFont typeface="Arial"/>
              <a:buChar char="•"/>
            </a:pPr>
            <a:r>
              <a:rPr lang="en-US" sz="2400" b="1" dirty="0" smtClean="0">
                <a:latin typeface="Verdana"/>
                <a:cs typeface="Verdana"/>
              </a:rPr>
              <a:t>RCRA</a:t>
            </a:r>
            <a:r>
              <a:rPr lang="en-US" sz="2400" dirty="0" smtClean="0">
                <a:latin typeface="Verdana"/>
                <a:cs typeface="Verdana"/>
              </a:rPr>
              <a:t> </a:t>
            </a:r>
            <a:r>
              <a:rPr lang="en-US" dirty="0" smtClean="0">
                <a:latin typeface="Verdana"/>
                <a:cs typeface="Verdana"/>
              </a:rPr>
              <a:t>(Resource Conservation and Recovery Act) mandated by EPA</a:t>
            </a:r>
          </a:p>
          <a:p>
            <a:pPr marL="342900" indent="-342900">
              <a:buFont typeface="Arial"/>
              <a:buChar char="•"/>
            </a:pPr>
            <a:r>
              <a:rPr lang="en-US" sz="2400" b="1" dirty="0" smtClean="0">
                <a:latin typeface="Verdana"/>
                <a:cs typeface="Verdana"/>
              </a:rPr>
              <a:t>SCHWMR</a:t>
            </a:r>
            <a:r>
              <a:rPr lang="en-US" sz="2400" dirty="0" smtClean="0">
                <a:latin typeface="Verdana"/>
                <a:cs typeface="Verdana"/>
              </a:rPr>
              <a:t> </a:t>
            </a:r>
            <a:r>
              <a:rPr lang="en-US" dirty="0" smtClean="0">
                <a:latin typeface="Verdana"/>
                <a:cs typeface="Verdana"/>
              </a:rPr>
              <a:t>(South Carolina Hazardous Waste Management Regulations) mandated by state</a:t>
            </a:r>
          </a:p>
          <a:p>
            <a:pPr marL="342900" indent="-342900">
              <a:buFont typeface="Arial"/>
              <a:buChar char="•"/>
            </a:pPr>
            <a:r>
              <a:rPr lang="en-US" sz="2400" b="1" dirty="0" smtClean="0">
                <a:latin typeface="Verdana"/>
                <a:cs typeface="Verdana"/>
              </a:rPr>
              <a:t>CERCLA</a:t>
            </a:r>
            <a:r>
              <a:rPr lang="en-US" sz="2400" dirty="0" smtClean="0">
                <a:latin typeface="Verdana"/>
                <a:cs typeface="Verdana"/>
              </a:rPr>
              <a:t> </a:t>
            </a:r>
            <a:r>
              <a:rPr lang="en-US" dirty="0" smtClean="0">
                <a:latin typeface="Verdana"/>
                <a:cs typeface="Verdana"/>
              </a:rPr>
              <a:t>(Comprehensive Environmental Response, Clean Up and Liability Act) mandated by EPA</a:t>
            </a:r>
          </a:p>
          <a:p>
            <a:pPr marL="342900" indent="-342900">
              <a:buFont typeface="Arial"/>
              <a:buChar char="•"/>
            </a:pPr>
            <a:endParaRPr lang="en-US" sz="800" dirty="0" smtClean="0">
              <a:latin typeface="Verdana"/>
              <a:cs typeface="Verdana"/>
            </a:endParaRPr>
          </a:p>
          <a:p>
            <a:pPr marL="342900" indent="-342900">
              <a:buFont typeface="Arial"/>
              <a:buChar char="•"/>
            </a:pPr>
            <a:r>
              <a:rPr lang="en-US" b="1" dirty="0" smtClean="0">
                <a:latin typeface="Verdana"/>
                <a:cs typeface="Verdana"/>
              </a:rPr>
              <a:t>TSCA</a:t>
            </a:r>
            <a:r>
              <a:rPr lang="en-US" dirty="0" smtClean="0">
                <a:latin typeface="Verdana"/>
                <a:cs typeface="Verdana"/>
              </a:rPr>
              <a:t> (Toxic Substance Control Act) EPA</a:t>
            </a:r>
          </a:p>
          <a:p>
            <a:pPr marL="342900" indent="-342900">
              <a:buFont typeface="Arial"/>
              <a:buChar char="•"/>
            </a:pPr>
            <a:r>
              <a:rPr lang="en-US" b="1" dirty="0" smtClean="0">
                <a:latin typeface="Verdana"/>
                <a:cs typeface="Verdana"/>
              </a:rPr>
              <a:t>FIFRA</a:t>
            </a:r>
            <a:r>
              <a:rPr lang="en-US" dirty="0" smtClean="0">
                <a:latin typeface="Verdana"/>
                <a:cs typeface="Verdana"/>
              </a:rPr>
              <a:t> (Federal Insecticide, Fungicide and Rodenticide Act) EPA</a:t>
            </a:r>
          </a:p>
          <a:p>
            <a:pPr marL="342900" indent="-342900">
              <a:buFont typeface="Arial"/>
              <a:buChar char="•"/>
            </a:pPr>
            <a:r>
              <a:rPr lang="en-US" b="1" dirty="0" smtClean="0">
                <a:latin typeface="Verdana"/>
                <a:cs typeface="Verdana"/>
              </a:rPr>
              <a:t>CAA</a:t>
            </a:r>
            <a:r>
              <a:rPr lang="en-US" dirty="0" smtClean="0">
                <a:latin typeface="Verdana"/>
                <a:cs typeface="Verdana"/>
              </a:rPr>
              <a:t> (Clean Air Act) EPA</a:t>
            </a:r>
          </a:p>
          <a:p>
            <a:pPr marL="342900" indent="-342900">
              <a:buFont typeface="Arial"/>
              <a:buChar char="•"/>
            </a:pPr>
            <a:r>
              <a:rPr lang="en-US" b="1" dirty="0" smtClean="0">
                <a:latin typeface="Verdana"/>
                <a:cs typeface="Verdana"/>
              </a:rPr>
              <a:t>CWA</a:t>
            </a:r>
            <a:r>
              <a:rPr lang="en-US" dirty="0" smtClean="0">
                <a:latin typeface="Verdana"/>
                <a:cs typeface="Verdana"/>
              </a:rPr>
              <a:t> (Clean Water Act) EPA</a:t>
            </a:r>
          </a:p>
          <a:p>
            <a:pPr marL="342900" indent="-342900">
              <a:buFont typeface="Arial"/>
              <a:buChar char="•"/>
            </a:pPr>
            <a:endParaRPr lang="en-US" sz="1600" dirty="0">
              <a:latin typeface="Verdana"/>
              <a:cs typeface="Verdana"/>
            </a:endParaRPr>
          </a:p>
          <a:p>
            <a:pPr marL="342900" indent="-342900">
              <a:buFont typeface="Arial"/>
              <a:buChar char="•"/>
            </a:pPr>
            <a:r>
              <a:rPr lang="en-US" dirty="0" smtClean="0">
                <a:latin typeface="Verdana"/>
                <a:cs typeface="Verdana"/>
              </a:rPr>
              <a:t>Clemson University Waste Water Treatment Plant Discharge Permit-SCDHEC (</a:t>
            </a:r>
            <a:r>
              <a:rPr lang="en-US" b="1" dirty="0" smtClean="0">
                <a:latin typeface="Verdana"/>
                <a:cs typeface="Verdana"/>
              </a:rPr>
              <a:t>NPDES</a:t>
            </a:r>
            <a:r>
              <a:rPr lang="en-US" dirty="0" smtClean="0">
                <a:latin typeface="Verdana"/>
                <a:cs typeface="Verdana"/>
              </a:rPr>
              <a:t>)</a:t>
            </a:r>
            <a:endParaRPr lang="en-US" dirty="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Tree>
    <p:extLst>
      <p:ext uri="{BB962C8B-B14F-4D97-AF65-F5344CB8AC3E}">
        <p14:creationId xmlns:p14="http://schemas.microsoft.com/office/powerpoint/2010/main" val="78658035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04800" y="1066800"/>
            <a:ext cx="8534400" cy="3185488"/>
          </a:xfrm>
          <a:prstGeom prst="rect">
            <a:avLst/>
          </a:prstGeom>
          <a:noFill/>
          <a:ln w="9525">
            <a:noFill/>
            <a:miter lim="800000"/>
            <a:headEnd/>
            <a:tailEnd/>
          </a:ln>
        </p:spPr>
        <p:txBody>
          <a:bodyPr wrap="square">
            <a:spAutoFit/>
          </a:bodyPr>
          <a:lstStyle/>
          <a:p>
            <a:pPr algn="ctr"/>
            <a:r>
              <a:rPr lang="en-US" sz="2400" b="1" u="sng" dirty="0" smtClean="0">
                <a:solidFill>
                  <a:srgbClr val="F4702F"/>
                </a:solidFill>
                <a:latin typeface="Verdana"/>
                <a:cs typeface="Verdana"/>
              </a:rPr>
              <a:t>Types of Hazardous Waste</a:t>
            </a:r>
            <a:endParaRPr lang="en-US" sz="2400" b="1" u="sng" dirty="0">
              <a:solidFill>
                <a:srgbClr val="F4702F"/>
              </a:solidFill>
              <a:latin typeface="Verdana"/>
              <a:cs typeface="Verdana"/>
            </a:endParaRPr>
          </a:p>
          <a:p>
            <a:pPr algn="ctr"/>
            <a:endParaRPr lang="en-US" sz="1200" b="1" u="sng" dirty="0" smtClean="0">
              <a:latin typeface="Verdana"/>
              <a:cs typeface="Verdana"/>
            </a:endParaRPr>
          </a:p>
          <a:p>
            <a:pPr marL="0" indent="0">
              <a:buNone/>
            </a:pPr>
            <a:r>
              <a:rPr lang="en-US" sz="2000" b="1" dirty="0">
                <a:solidFill>
                  <a:srgbClr val="0000FF"/>
                </a:solidFill>
                <a:latin typeface="Verdana"/>
                <a:cs typeface="Verdana"/>
              </a:rPr>
              <a:t>Characteristic </a:t>
            </a:r>
            <a:r>
              <a:rPr lang="en-US" sz="2000" b="1" dirty="0" smtClean="0">
                <a:solidFill>
                  <a:srgbClr val="0000FF"/>
                </a:solidFill>
                <a:latin typeface="Verdana"/>
                <a:cs typeface="Verdana"/>
              </a:rPr>
              <a:t>Waste</a:t>
            </a:r>
          </a:p>
          <a:p>
            <a:pPr marL="0" indent="0">
              <a:buNone/>
            </a:pPr>
            <a:endParaRPr lang="en-US" sz="800" b="1" dirty="0">
              <a:solidFill>
                <a:srgbClr val="0000FF"/>
              </a:solidFill>
              <a:latin typeface="Verdana"/>
              <a:cs typeface="Verdana"/>
            </a:endParaRPr>
          </a:p>
          <a:p>
            <a:pPr marL="0" indent="0">
              <a:buNone/>
            </a:pPr>
            <a:endParaRPr lang="en-US" sz="800" b="1" dirty="0">
              <a:solidFill>
                <a:srgbClr val="0000FF"/>
              </a:solidFill>
              <a:latin typeface="Verdana"/>
              <a:cs typeface="Verdana"/>
            </a:endParaRPr>
          </a:p>
          <a:p>
            <a:pPr marL="342900" indent="-342900">
              <a:buFont typeface="Arial"/>
              <a:buChar char="•"/>
            </a:pPr>
            <a:r>
              <a:rPr lang="en-US" sz="2000" b="1" u="sng" dirty="0">
                <a:latin typeface="Verdana"/>
                <a:cs typeface="Verdana"/>
              </a:rPr>
              <a:t>Ignitable</a:t>
            </a:r>
            <a:r>
              <a:rPr lang="en-US" b="1" u="sng" dirty="0">
                <a:latin typeface="Verdana"/>
                <a:cs typeface="Verdana"/>
              </a:rPr>
              <a:t> </a:t>
            </a:r>
            <a:r>
              <a:rPr lang="en-US" u="sng" dirty="0">
                <a:latin typeface="Verdana"/>
                <a:cs typeface="Verdana"/>
              </a:rPr>
              <a:t>(Flammables/</a:t>
            </a:r>
            <a:r>
              <a:rPr lang="en-US" u="sng" dirty="0" smtClean="0">
                <a:latin typeface="Verdana"/>
                <a:cs typeface="Verdana"/>
              </a:rPr>
              <a:t>Oxidizers) </a:t>
            </a:r>
            <a:endParaRPr lang="en-US" u="sng" dirty="0">
              <a:latin typeface="Verdana"/>
              <a:cs typeface="Verdana"/>
            </a:endParaRPr>
          </a:p>
          <a:p>
            <a:endParaRPr lang="en-US" sz="800" dirty="0" smtClean="0">
              <a:latin typeface="Verdana"/>
              <a:cs typeface="Verdana"/>
            </a:endParaRPr>
          </a:p>
          <a:p>
            <a:endParaRPr lang="en-US" sz="800" dirty="0">
              <a:latin typeface="Verdana"/>
              <a:cs typeface="Verdana"/>
            </a:endParaRPr>
          </a:p>
          <a:p>
            <a:pPr marL="342900" indent="-342900">
              <a:buFont typeface="Arial"/>
              <a:buChar char="•"/>
            </a:pPr>
            <a:r>
              <a:rPr lang="en-US" sz="2000" b="1" u="sng" dirty="0">
                <a:latin typeface="Verdana"/>
                <a:cs typeface="Verdana"/>
              </a:rPr>
              <a:t>Corrosive</a:t>
            </a:r>
            <a:r>
              <a:rPr lang="en-US" sz="2000" u="sng" dirty="0">
                <a:latin typeface="Verdana"/>
                <a:cs typeface="Verdana"/>
              </a:rPr>
              <a:t> </a:t>
            </a:r>
            <a:r>
              <a:rPr lang="en-US" u="sng" dirty="0">
                <a:latin typeface="Verdana"/>
                <a:cs typeface="Verdana"/>
              </a:rPr>
              <a:t>(Acids/Bases)</a:t>
            </a:r>
          </a:p>
          <a:p>
            <a:endParaRPr lang="en-US" sz="800" dirty="0" smtClean="0">
              <a:latin typeface="Verdana"/>
              <a:cs typeface="Verdana"/>
            </a:endParaRPr>
          </a:p>
          <a:p>
            <a:endParaRPr lang="en-US" sz="800" dirty="0">
              <a:latin typeface="Verdana"/>
              <a:cs typeface="Verdana"/>
            </a:endParaRPr>
          </a:p>
          <a:p>
            <a:pPr marL="342900" indent="-342900">
              <a:buFont typeface="Arial"/>
              <a:buChar char="•"/>
            </a:pPr>
            <a:r>
              <a:rPr lang="en-US" sz="2000" b="1" u="sng" dirty="0" smtClean="0">
                <a:latin typeface="Verdana"/>
                <a:cs typeface="Verdana"/>
              </a:rPr>
              <a:t>Toxic</a:t>
            </a:r>
            <a:r>
              <a:rPr lang="en-US" b="1" u="sng" dirty="0" smtClean="0">
                <a:latin typeface="Verdana"/>
                <a:cs typeface="Verdana"/>
              </a:rPr>
              <a:t> </a:t>
            </a:r>
            <a:r>
              <a:rPr lang="en-US" u="sng" dirty="0" smtClean="0">
                <a:latin typeface="Verdana"/>
                <a:cs typeface="Verdana"/>
              </a:rPr>
              <a:t>(</a:t>
            </a:r>
            <a:r>
              <a:rPr lang="en-US" u="sng" dirty="0">
                <a:latin typeface="Verdana"/>
                <a:cs typeface="Verdana"/>
              </a:rPr>
              <a:t>RCRA D-listed</a:t>
            </a:r>
            <a:r>
              <a:rPr lang="en-US" u="sng" dirty="0" smtClean="0">
                <a:latin typeface="Verdana"/>
                <a:cs typeface="Verdana"/>
              </a:rPr>
              <a:t>)</a:t>
            </a:r>
            <a:endParaRPr lang="en-US" u="sng" dirty="0">
              <a:latin typeface="Verdana"/>
              <a:cs typeface="Verdana"/>
            </a:endParaRPr>
          </a:p>
          <a:p>
            <a:endParaRPr lang="en-US" sz="800" dirty="0" smtClean="0">
              <a:latin typeface="Verdana"/>
              <a:cs typeface="Verdana"/>
            </a:endParaRPr>
          </a:p>
          <a:p>
            <a:endParaRPr lang="en-US" sz="800" dirty="0">
              <a:latin typeface="Verdana"/>
              <a:cs typeface="Verdana"/>
            </a:endParaRPr>
          </a:p>
          <a:p>
            <a:pPr marL="285750" indent="-285750">
              <a:buFont typeface="Arial"/>
              <a:buChar char="•"/>
            </a:pPr>
            <a:r>
              <a:rPr lang="en-US" sz="2000" b="1" u="sng" dirty="0" smtClean="0">
                <a:latin typeface="Verdana"/>
                <a:cs typeface="Verdana"/>
              </a:rPr>
              <a:t>Reactive</a:t>
            </a:r>
            <a:endParaRPr lang="en-US" sz="2000" b="1" u="sng" dirty="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8" name="Picture 7" descr="lithium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2174" y="4419600"/>
            <a:ext cx="2289848" cy="20002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28600" y="4572000"/>
            <a:ext cx="2438400" cy="18288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095499" y="4583282"/>
            <a:ext cx="2438400" cy="177641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350031" y="4641570"/>
            <a:ext cx="2438399" cy="1689661"/>
          </a:xfrm>
          <a:prstGeom prst="rect">
            <a:avLst/>
          </a:prstGeom>
        </p:spPr>
      </p:pic>
    </p:spTree>
    <p:extLst>
      <p:ext uri="{BB962C8B-B14F-4D97-AF65-F5344CB8AC3E}">
        <p14:creationId xmlns:p14="http://schemas.microsoft.com/office/powerpoint/2010/main" val="153442536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0"/>
            <a:ext cx="1905000" cy="461665"/>
          </a:xfrm>
          <a:prstGeom prst="rect">
            <a:avLst/>
          </a:prstGeom>
        </p:spPr>
        <p:txBody>
          <a:bodyPr wrap="square">
            <a:spAutoFit/>
          </a:bodyPr>
          <a:lstStyle/>
          <a:p>
            <a:r>
              <a:rPr lang="en-US" sz="2400" dirty="0" smtClean="0">
                <a:solidFill>
                  <a:srgbClr val="F4702F"/>
                </a:solidFill>
                <a:latin typeface="Verdana" pitchFamily="34" charset="0"/>
              </a:rPr>
              <a:t>Why GHS?</a:t>
            </a:r>
            <a:endParaRPr lang="en-US" sz="2400" dirty="0">
              <a:solidFill>
                <a:srgbClr val="F4702F"/>
              </a:solidFill>
            </a:endParaRPr>
          </a:p>
        </p:txBody>
      </p:sp>
      <p:sp>
        <p:nvSpPr>
          <p:cNvPr id="6" name="Rectangle 5"/>
          <p:cNvSpPr/>
          <p:nvPr/>
        </p:nvSpPr>
        <p:spPr>
          <a:xfrm>
            <a:off x="0" y="2085022"/>
            <a:ext cx="9144000" cy="2400657"/>
          </a:xfrm>
          <a:prstGeom prst="rect">
            <a:avLst/>
          </a:prstGeom>
        </p:spPr>
        <p:txBody>
          <a:bodyPr wrap="square">
            <a:spAutoFit/>
          </a:bodyPr>
          <a:lstStyle/>
          <a:p>
            <a:pPr indent="119063" eaLnBrk="0" hangingPunct="0">
              <a:buSzPct val="75000"/>
              <a:buFont typeface="Arial" pitchFamily="34" charset="0"/>
              <a:buChar char="•"/>
              <a:defRPr/>
            </a:pPr>
            <a:r>
              <a:rPr lang="en-US" dirty="0" smtClean="0">
                <a:latin typeface="Verdana" pitchFamily="34" charset="0"/>
              </a:rPr>
              <a:t>Many different countries have different systems for classification and labeling. Several different systems can exist even within the same country.</a:t>
            </a:r>
          </a:p>
          <a:p>
            <a:pPr indent="119063" eaLnBrk="0" hangingPunct="0">
              <a:buSzPct val="75000"/>
              <a:buFont typeface="Arial" pitchFamily="34" charset="0"/>
              <a:buChar char="•"/>
              <a:defRPr/>
            </a:pPr>
            <a:endParaRPr lang="en-US" dirty="0">
              <a:latin typeface="Verdana" pitchFamily="34" charset="0"/>
            </a:endParaRPr>
          </a:p>
          <a:p>
            <a:pPr indent="119063" eaLnBrk="0" hangingPunct="0">
              <a:buSzPct val="75000"/>
              <a:buFont typeface="Arial" pitchFamily="34" charset="0"/>
              <a:buChar char="•"/>
              <a:defRPr/>
            </a:pPr>
            <a:r>
              <a:rPr lang="en-US" dirty="0" smtClean="0">
                <a:latin typeface="Verdana" pitchFamily="34" charset="0"/>
              </a:rPr>
              <a:t>What’s wrong with having different systems?</a:t>
            </a:r>
          </a:p>
          <a:p>
            <a:pPr indent="119063" eaLnBrk="0" hangingPunct="0">
              <a:buSzPct val="75000"/>
              <a:buFont typeface="Arial" pitchFamily="34" charset="0"/>
              <a:buChar char="•"/>
              <a:defRPr/>
            </a:pPr>
            <a:endParaRPr lang="en-US" sz="800" dirty="0" smtClean="0">
              <a:latin typeface="Verdana" pitchFamily="34" charset="0"/>
            </a:endParaRPr>
          </a:p>
          <a:p>
            <a:pPr lvl="1" indent="119063" eaLnBrk="0" hangingPunct="0">
              <a:buSzPct val="75000"/>
              <a:buFont typeface="Arial" pitchFamily="34" charset="0"/>
              <a:buChar char="•"/>
              <a:defRPr/>
            </a:pPr>
            <a:r>
              <a:rPr lang="en-US" dirty="0" smtClean="0">
                <a:latin typeface="Verdana" pitchFamily="34" charset="0"/>
              </a:rPr>
              <a:t>Expensive for governments to regulate and enforce</a:t>
            </a:r>
          </a:p>
          <a:p>
            <a:pPr lvl="1" eaLnBrk="0" hangingPunct="0">
              <a:buSzPct val="75000"/>
              <a:defRPr/>
            </a:pPr>
            <a:endParaRPr lang="en-US" sz="800" dirty="0" smtClean="0">
              <a:latin typeface="Verdana" pitchFamily="34" charset="0"/>
            </a:endParaRPr>
          </a:p>
          <a:p>
            <a:pPr lvl="1" indent="119063" eaLnBrk="0" hangingPunct="0">
              <a:buSzPct val="75000"/>
              <a:buFont typeface="Arial" pitchFamily="34" charset="0"/>
              <a:buChar char="•"/>
              <a:defRPr/>
            </a:pPr>
            <a:r>
              <a:rPr lang="en-US" dirty="0" smtClean="0">
                <a:latin typeface="Verdana" pitchFamily="34" charset="0"/>
              </a:rPr>
              <a:t>Costly for companies to comply with</a:t>
            </a:r>
          </a:p>
          <a:p>
            <a:pPr lvl="1" indent="119063" eaLnBrk="0" hangingPunct="0">
              <a:buSzPct val="75000"/>
              <a:buFont typeface="Arial" pitchFamily="34" charset="0"/>
              <a:buChar char="•"/>
              <a:defRPr/>
            </a:pPr>
            <a:endParaRPr lang="en-US" sz="800" dirty="0" smtClean="0">
              <a:latin typeface="Verdana" pitchFamily="34" charset="0"/>
            </a:endParaRPr>
          </a:p>
          <a:p>
            <a:pPr lvl="1" indent="119063" eaLnBrk="0" hangingPunct="0">
              <a:buSzPct val="75000"/>
              <a:buFont typeface="Arial" pitchFamily="34" charset="0"/>
              <a:buChar char="•"/>
              <a:defRPr/>
            </a:pPr>
            <a:r>
              <a:rPr lang="en-US" dirty="0" smtClean="0">
                <a:latin typeface="Verdana" pitchFamily="34" charset="0"/>
              </a:rPr>
              <a:t>Confusing for workers to understand hazards</a:t>
            </a:r>
          </a:p>
        </p:txBody>
      </p:sp>
      <p:pic>
        <p:nvPicPr>
          <p:cNvPr id="7" name="Picture 6" descr="wordmark_rev.png"/>
          <p:cNvPicPr>
            <a:picLocks noChangeAspect="1"/>
          </p:cNvPicPr>
          <p:nvPr/>
        </p:nvPicPr>
        <p:blipFill>
          <a:blip r:embed="rId2"/>
          <a:stretch>
            <a:fillRect/>
          </a:stretch>
        </p:blipFill>
        <p:spPr>
          <a:xfrm>
            <a:off x="304800" y="155626"/>
            <a:ext cx="2362200" cy="587426"/>
          </a:xfrm>
          <a:prstGeom prst="rect">
            <a:avLst/>
          </a:prstGeom>
        </p:spPr>
      </p:pic>
      <p:sp>
        <p:nvSpPr>
          <p:cNvPr id="8" name="Rectangle 7"/>
          <p:cNvSpPr/>
          <p:nvPr/>
        </p:nvSpPr>
        <p:spPr>
          <a:xfrm>
            <a:off x="838200" y="4800600"/>
            <a:ext cx="7162800" cy="1295400"/>
          </a:xfrm>
          <a:prstGeom prst="rect">
            <a:avLst/>
          </a:prstGeom>
          <a:solidFill>
            <a:srgbClr val="F4702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r>
              <a:rPr lang="en-US" sz="2800" dirty="0">
                <a:solidFill>
                  <a:srgbClr val="7030A0"/>
                </a:solidFill>
              </a:rPr>
              <a:t>Confusion on communication of the hazards an international Problem for daily use &amp; emergency response</a:t>
            </a:r>
          </a:p>
        </p:txBody>
      </p:sp>
    </p:spTree>
    <p:extLst>
      <p:ext uri="{BB962C8B-B14F-4D97-AF65-F5344CB8AC3E}">
        <p14:creationId xmlns:p14="http://schemas.microsoft.com/office/powerpoint/2010/main" val="17979075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76200" y="1295400"/>
            <a:ext cx="8763000" cy="5740033"/>
          </a:xfrm>
          <a:prstGeom prst="rect">
            <a:avLst/>
          </a:prstGeom>
          <a:noFill/>
          <a:ln w="9525">
            <a:noFill/>
            <a:miter lim="800000"/>
            <a:headEnd/>
            <a:tailEnd/>
          </a:ln>
        </p:spPr>
        <p:txBody>
          <a:bodyPr wrap="square">
            <a:spAutoFit/>
          </a:bodyPr>
          <a:lstStyle/>
          <a:p>
            <a:pPr algn="ctr"/>
            <a:r>
              <a:rPr lang="en-US" sz="2400" b="1" u="sng" dirty="0" smtClean="0">
                <a:solidFill>
                  <a:srgbClr val="F4702F"/>
                </a:solidFill>
                <a:latin typeface="Verdana"/>
                <a:cs typeface="Verdana"/>
              </a:rPr>
              <a:t>Types of Hazardous Waste Continued</a:t>
            </a:r>
            <a:endParaRPr lang="en-US" sz="2400" b="1" u="sng" dirty="0">
              <a:solidFill>
                <a:srgbClr val="F4702F"/>
              </a:solidFill>
              <a:latin typeface="Verdana"/>
              <a:cs typeface="Verdana"/>
            </a:endParaRPr>
          </a:p>
          <a:p>
            <a:pPr algn="ctr"/>
            <a:endParaRPr lang="en-US" sz="900" b="1" u="sng" dirty="0" smtClean="0">
              <a:latin typeface="Verdana"/>
              <a:cs typeface="Verdana"/>
            </a:endParaRPr>
          </a:p>
          <a:p>
            <a:pPr marL="0" indent="0">
              <a:buNone/>
            </a:pPr>
            <a:r>
              <a:rPr lang="en-US" sz="2000" b="1" dirty="0">
                <a:solidFill>
                  <a:srgbClr val="0000FF"/>
                </a:solidFill>
                <a:latin typeface="Verdana"/>
                <a:cs typeface="Verdana"/>
              </a:rPr>
              <a:t>Listed </a:t>
            </a:r>
            <a:r>
              <a:rPr lang="en-US" sz="2000" b="1" dirty="0" smtClean="0">
                <a:solidFill>
                  <a:srgbClr val="0000FF"/>
                </a:solidFill>
                <a:latin typeface="Verdana"/>
                <a:cs typeface="Verdana"/>
              </a:rPr>
              <a:t>Wastes</a:t>
            </a:r>
          </a:p>
          <a:p>
            <a:pPr marL="0" indent="0">
              <a:buNone/>
            </a:pPr>
            <a:endParaRPr lang="en-US" sz="800" b="1" dirty="0">
              <a:solidFill>
                <a:srgbClr val="0000FF"/>
              </a:solidFill>
              <a:latin typeface="Verdana"/>
              <a:cs typeface="Verdana"/>
            </a:endParaRPr>
          </a:p>
          <a:p>
            <a:pPr marL="285750" indent="-285750">
              <a:buFont typeface="Arial"/>
              <a:buChar char="•"/>
            </a:pPr>
            <a:r>
              <a:rPr lang="en-US" sz="2000" b="1" dirty="0">
                <a:latin typeface="Verdana"/>
                <a:cs typeface="Verdana"/>
              </a:rPr>
              <a:t>F-List </a:t>
            </a:r>
            <a:endParaRPr lang="en-US" sz="2000" b="1" dirty="0" smtClean="0">
              <a:latin typeface="Verdana"/>
              <a:cs typeface="Verdana"/>
            </a:endParaRPr>
          </a:p>
          <a:p>
            <a:pPr marL="285750" indent="-285750">
              <a:buFont typeface="Arial"/>
              <a:buChar char="•"/>
            </a:pPr>
            <a:endParaRPr lang="en-US" sz="1000" b="1" dirty="0" smtClean="0">
              <a:latin typeface="Verdana"/>
              <a:cs typeface="Verdana"/>
            </a:endParaRPr>
          </a:p>
          <a:p>
            <a:pPr marL="285750" indent="-285750">
              <a:buFont typeface="Arial"/>
              <a:buChar char="•"/>
            </a:pPr>
            <a:r>
              <a:rPr lang="en-US" sz="2000" b="1" dirty="0" smtClean="0">
                <a:latin typeface="Verdana"/>
                <a:cs typeface="Verdana"/>
              </a:rPr>
              <a:t>P</a:t>
            </a:r>
            <a:r>
              <a:rPr lang="en-US" sz="2000" b="1" dirty="0">
                <a:latin typeface="Verdana"/>
                <a:cs typeface="Verdana"/>
              </a:rPr>
              <a:t>-</a:t>
            </a:r>
            <a:r>
              <a:rPr lang="en-US" sz="2000" b="1" dirty="0" smtClean="0">
                <a:latin typeface="Verdana"/>
                <a:cs typeface="Verdana"/>
              </a:rPr>
              <a:t>List</a:t>
            </a:r>
          </a:p>
          <a:p>
            <a:pPr marL="285750" indent="-285750">
              <a:buFont typeface="Arial"/>
              <a:buChar char="•"/>
            </a:pPr>
            <a:endParaRPr lang="en-US" sz="1000" dirty="0">
              <a:latin typeface="Verdana"/>
              <a:cs typeface="Verdana"/>
            </a:endParaRPr>
          </a:p>
          <a:p>
            <a:pPr marL="285750" indent="-285750">
              <a:buFont typeface="Arial"/>
              <a:buChar char="•"/>
            </a:pPr>
            <a:r>
              <a:rPr lang="en-US" sz="2000" b="1" dirty="0">
                <a:latin typeface="Verdana"/>
                <a:cs typeface="Verdana"/>
              </a:rPr>
              <a:t>U-</a:t>
            </a:r>
            <a:r>
              <a:rPr lang="en-US" sz="2000" b="1" dirty="0" smtClean="0">
                <a:latin typeface="Verdana"/>
                <a:cs typeface="Verdana"/>
              </a:rPr>
              <a:t>Listed</a:t>
            </a:r>
          </a:p>
          <a:p>
            <a:endParaRPr lang="en-US" sz="2000" b="1" dirty="0">
              <a:latin typeface="Verdana"/>
              <a:cs typeface="Verdana"/>
            </a:endParaRPr>
          </a:p>
          <a:p>
            <a:endParaRPr lang="en-US" b="1" dirty="0" smtClean="0">
              <a:latin typeface="Verdana"/>
              <a:cs typeface="Verdana"/>
            </a:endParaRPr>
          </a:p>
          <a:p>
            <a:endParaRPr lang="en-US" b="1" dirty="0">
              <a:latin typeface="Verdana"/>
              <a:cs typeface="Verdana"/>
            </a:endParaRPr>
          </a:p>
          <a:p>
            <a:endParaRPr lang="en-US" b="1" dirty="0" smtClean="0">
              <a:latin typeface="Verdana"/>
              <a:cs typeface="Verdana"/>
            </a:endParaRPr>
          </a:p>
          <a:p>
            <a:endParaRPr lang="en-US" b="1" dirty="0">
              <a:latin typeface="Verdana"/>
              <a:cs typeface="Verdana"/>
            </a:endParaRPr>
          </a:p>
          <a:p>
            <a:endParaRPr lang="en-US" b="1" dirty="0" smtClean="0">
              <a:latin typeface="Verdana"/>
              <a:cs typeface="Verdana"/>
            </a:endParaRPr>
          </a:p>
          <a:p>
            <a:endParaRPr lang="en-US" b="1" dirty="0" smtClean="0">
              <a:latin typeface="Verdana"/>
              <a:cs typeface="Verdana"/>
            </a:endParaRPr>
          </a:p>
          <a:p>
            <a:endParaRPr lang="en-US" b="1" dirty="0">
              <a:latin typeface="Verdana"/>
              <a:cs typeface="Verdana"/>
            </a:endParaRPr>
          </a:p>
          <a:p>
            <a:endParaRPr lang="en-US" sz="800" dirty="0">
              <a:latin typeface="Verdana"/>
              <a:cs typeface="Verdana"/>
            </a:endParaRPr>
          </a:p>
          <a:p>
            <a:pPr marL="0" indent="0">
              <a:buNone/>
            </a:pPr>
            <a:r>
              <a:rPr lang="en-US" sz="1600" b="1" dirty="0">
                <a:latin typeface="Verdana"/>
                <a:cs typeface="Verdana"/>
              </a:rPr>
              <a:t>CERCLA Wastes</a:t>
            </a:r>
          </a:p>
          <a:p>
            <a:r>
              <a:rPr lang="en-US" sz="1600" dirty="0">
                <a:latin typeface="Verdana"/>
                <a:cs typeface="Verdana"/>
              </a:rPr>
              <a:t>Any chemical wastes that do not meet the definition of a RCRA characteristic  or listed waste. </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a:stretch>
            <a:fillRect/>
          </a:stretch>
        </p:blipFill>
        <p:spPr>
          <a:xfrm>
            <a:off x="2743200" y="2057400"/>
            <a:ext cx="1981200" cy="2974492"/>
          </a:xfrm>
          <a:prstGeom prst="rect">
            <a:avLst/>
          </a:prstGeom>
        </p:spPr>
      </p:pic>
      <p:pic>
        <p:nvPicPr>
          <p:cNvPr id="3" name="Picture 2"/>
          <p:cNvPicPr>
            <a:picLocks noChangeAspect="1"/>
          </p:cNvPicPr>
          <p:nvPr/>
        </p:nvPicPr>
        <p:blipFill>
          <a:blip r:embed="rId5"/>
          <a:stretch>
            <a:fillRect/>
          </a:stretch>
        </p:blipFill>
        <p:spPr>
          <a:xfrm>
            <a:off x="5562600" y="2057400"/>
            <a:ext cx="2101679" cy="2971801"/>
          </a:xfrm>
          <a:prstGeom prst="rect">
            <a:avLst/>
          </a:prstGeom>
        </p:spPr>
      </p:pic>
    </p:spTree>
    <p:extLst>
      <p:ext uri="{BB962C8B-B14F-4D97-AF65-F5344CB8AC3E}">
        <p14:creationId xmlns:p14="http://schemas.microsoft.com/office/powerpoint/2010/main" val="16131517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37958" y="1381222"/>
            <a:ext cx="8382000" cy="4585870"/>
          </a:xfrm>
          <a:prstGeom prst="rect">
            <a:avLst/>
          </a:prstGeom>
          <a:noFill/>
          <a:ln w="9525">
            <a:noFill/>
            <a:miter lim="800000"/>
            <a:headEnd/>
            <a:tailEnd/>
          </a:ln>
        </p:spPr>
        <p:txBody>
          <a:bodyPr>
            <a:spAutoFit/>
          </a:bodyPr>
          <a:lstStyle/>
          <a:p>
            <a:pPr algn="ctr"/>
            <a:r>
              <a:rPr lang="en-US" sz="2400" b="1" u="sng" dirty="0">
                <a:solidFill>
                  <a:srgbClr val="F4702F"/>
                </a:solidFill>
                <a:latin typeface="Verdana"/>
                <a:cs typeface="Verdana"/>
              </a:rPr>
              <a:t>Generator (That’s you!)</a:t>
            </a:r>
            <a:r>
              <a:rPr lang="en-US" sz="2400" b="1" u="sng" dirty="0" smtClean="0">
                <a:solidFill>
                  <a:srgbClr val="F4702F"/>
                </a:solidFill>
                <a:latin typeface="Verdana"/>
                <a:cs typeface="Verdana"/>
              </a:rPr>
              <a:t>Responsibilities</a:t>
            </a:r>
          </a:p>
          <a:p>
            <a:pPr algn="ctr"/>
            <a:endParaRPr lang="en-US" sz="2000" b="1" u="sng" dirty="0" smtClean="0">
              <a:latin typeface="Verdana"/>
              <a:cs typeface="Verdana"/>
            </a:endParaRPr>
          </a:p>
          <a:p>
            <a:pPr marL="342900" indent="-342900">
              <a:buFont typeface="Arial"/>
              <a:buChar char="•"/>
            </a:pPr>
            <a:r>
              <a:rPr lang="en-US" sz="2400" dirty="0">
                <a:latin typeface="Verdana"/>
                <a:cs typeface="Verdana"/>
              </a:rPr>
              <a:t>Hazardous Waste Container </a:t>
            </a:r>
            <a:r>
              <a:rPr lang="en-US" sz="2400" dirty="0" smtClean="0">
                <a:latin typeface="Verdana"/>
                <a:cs typeface="Verdana"/>
              </a:rPr>
              <a:t>Selection</a:t>
            </a:r>
          </a:p>
          <a:p>
            <a:pPr marL="342900" indent="-342900">
              <a:buFont typeface="Arial"/>
              <a:buChar char="•"/>
            </a:pPr>
            <a:endParaRPr lang="en-US" sz="800" dirty="0">
              <a:latin typeface="Verdana"/>
              <a:cs typeface="Verdana"/>
            </a:endParaRPr>
          </a:p>
          <a:p>
            <a:pPr marL="342900" indent="-342900">
              <a:buFont typeface="Arial"/>
              <a:buChar char="•"/>
            </a:pPr>
            <a:r>
              <a:rPr lang="en-US" sz="2400" dirty="0">
                <a:latin typeface="Verdana"/>
                <a:cs typeface="Verdana"/>
              </a:rPr>
              <a:t>Proper Management of Container while at Satellite Accumulation </a:t>
            </a:r>
            <a:r>
              <a:rPr lang="en-US" sz="2400" dirty="0" smtClean="0">
                <a:latin typeface="Verdana"/>
                <a:cs typeface="Verdana"/>
              </a:rPr>
              <a:t>Area:</a:t>
            </a:r>
          </a:p>
          <a:p>
            <a:pPr marL="800100" lvl="1" indent="-342900">
              <a:buFont typeface="Wingdings" charset="2"/>
              <a:buChar char="Ø"/>
            </a:pPr>
            <a:r>
              <a:rPr lang="en-US" sz="2400" dirty="0" smtClean="0">
                <a:latin typeface="Verdana"/>
                <a:cs typeface="Verdana"/>
              </a:rPr>
              <a:t>Labeling</a:t>
            </a:r>
          </a:p>
          <a:p>
            <a:pPr marL="800100" lvl="1" indent="-342900">
              <a:buFont typeface="Wingdings" charset="2"/>
              <a:buChar char="Ø"/>
            </a:pPr>
            <a:r>
              <a:rPr lang="en-US" sz="2400" dirty="0" smtClean="0">
                <a:latin typeface="Verdana"/>
                <a:cs typeface="Verdana"/>
              </a:rPr>
              <a:t>Closed Container</a:t>
            </a:r>
          </a:p>
          <a:p>
            <a:pPr marL="800100" lvl="1" indent="-342900">
              <a:buFont typeface="Wingdings" charset="2"/>
              <a:buChar char="Ø"/>
            </a:pPr>
            <a:r>
              <a:rPr lang="en-US" sz="2400" dirty="0" smtClean="0">
                <a:latin typeface="Verdana"/>
                <a:cs typeface="Verdana"/>
              </a:rPr>
              <a:t>Integrity </a:t>
            </a:r>
            <a:r>
              <a:rPr lang="en-US" sz="2400" dirty="0">
                <a:latin typeface="Verdana"/>
                <a:cs typeface="Verdana"/>
              </a:rPr>
              <a:t>of </a:t>
            </a:r>
            <a:r>
              <a:rPr lang="en-US" sz="2400" dirty="0" smtClean="0">
                <a:latin typeface="Verdana"/>
                <a:cs typeface="Verdana"/>
              </a:rPr>
              <a:t>Container</a:t>
            </a:r>
          </a:p>
          <a:p>
            <a:pPr marL="800100" lvl="1" indent="-342900">
              <a:buFont typeface="Wingdings" charset="2"/>
              <a:buChar char="Ø"/>
            </a:pPr>
            <a:r>
              <a:rPr lang="en-US" sz="2400" dirty="0" smtClean="0">
                <a:latin typeface="Verdana"/>
                <a:cs typeface="Verdana"/>
              </a:rPr>
              <a:t>Segregation</a:t>
            </a:r>
            <a:endParaRPr lang="en-US" sz="2400" dirty="0">
              <a:latin typeface="Verdana"/>
              <a:cs typeface="Verdana"/>
            </a:endParaRPr>
          </a:p>
          <a:p>
            <a:pPr marL="800100" lvl="1" indent="-342900">
              <a:buFont typeface="Wingdings" charset="2"/>
              <a:buChar char="Ø"/>
            </a:pPr>
            <a:r>
              <a:rPr lang="en-US" sz="2400" dirty="0" smtClean="0">
                <a:latin typeface="Verdana"/>
                <a:cs typeface="Verdana"/>
              </a:rPr>
              <a:t>Secondary Containment</a:t>
            </a:r>
          </a:p>
          <a:p>
            <a:pPr marL="800100" lvl="1" indent="-342900">
              <a:buFont typeface="Wingdings" charset="2"/>
              <a:buChar char="Ø"/>
            </a:pPr>
            <a:r>
              <a:rPr lang="en-US" sz="2400" dirty="0" smtClean="0">
                <a:latin typeface="Verdana"/>
                <a:cs typeface="Verdana"/>
              </a:rPr>
              <a:t>Declare </a:t>
            </a:r>
            <a:r>
              <a:rPr lang="en-US" sz="2400" dirty="0">
                <a:latin typeface="Verdana"/>
                <a:cs typeface="Verdana"/>
              </a:rPr>
              <a:t>Hazardous Waste to Research Safety</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Tree>
    <p:extLst>
      <p:ext uri="{BB962C8B-B14F-4D97-AF65-F5344CB8AC3E}">
        <p14:creationId xmlns:p14="http://schemas.microsoft.com/office/powerpoint/2010/main" val="11674474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57200" y="1219200"/>
            <a:ext cx="8382000" cy="5016759"/>
          </a:xfrm>
          <a:prstGeom prst="rect">
            <a:avLst/>
          </a:prstGeom>
          <a:noFill/>
          <a:ln w="9525">
            <a:noFill/>
            <a:miter lim="800000"/>
            <a:headEnd/>
            <a:tailEnd/>
          </a:ln>
        </p:spPr>
        <p:txBody>
          <a:bodyPr>
            <a:spAutoFit/>
          </a:bodyPr>
          <a:lstStyle/>
          <a:p>
            <a:pPr algn="ctr"/>
            <a:r>
              <a:rPr lang="en-US" sz="2400" b="1" u="sng" dirty="0">
                <a:solidFill>
                  <a:srgbClr val="F4702F"/>
                </a:solidFill>
                <a:latin typeface="Verdana"/>
                <a:cs typeface="Verdana"/>
              </a:rPr>
              <a:t>Generator Responsibilities </a:t>
            </a:r>
            <a:r>
              <a:rPr lang="en-US" sz="2400" b="1" u="sng" dirty="0" smtClean="0">
                <a:solidFill>
                  <a:srgbClr val="F4702F"/>
                </a:solidFill>
                <a:latin typeface="Verdana"/>
                <a:cs typeface="Verdana"/>
              </a:rPr>
              <a:t>Continued</a:t>
            </a:r>
          </a:p>
          <a:p>
            <a:pPr algn="ctr"/>
            <a:endParaRPr lang="en-US" b="1" u="sng" dirty="0" smtClean="0">
              <a:latin typeface="Verdana"/>
              <a:cs typeface="Verdana"/>
            </a:endParaRPr>
          </a:p>
          <a:p>
            <a:r>
              <a:rPr lang="en-US" sz="2400" dirty="0" smtClean="0">
                <a:solidFill>
                  <a:srgbClr val="0000FF"/>
                </a:solidFill>
                <a:latin typeface="Verdana"/>
                <a:cs typeface="Verdana"/>
              </a:rPr>
              <a:t>Labeling</a:t>
            </a:r>
          </a:p>
          <a:p>
            <a:endParaRPr lang="en-US" sz="800" dirty="0">
              <a:solidFill>
                <a:srgbClr val="0000FF"/>
              </a:solidFill>
              <a:latin typeface="Verdana"/>
              <a:cs typeface="Verdana"/>
            </a:endParaRPr>
          </a:p>
          <a:p>
            <a:pPr marL="891540" lvl="1" indent="-342900">
              <a:buFont typeface="Arial"/>
              <a:buChar char="•"/>
            </a:pPr>
            <a:r>
              <a:rPr lang="en-US" dirty="0">
                <a:latin typeface="Verdana"/>
                <a:cs typeface="Verdana"/>
              </a:rPr>
              <a:t>A </a:t>
            </a:r>
            <a:r>
              <a:rPr lang="en-US" b="1" u="sng" dirty="0">
                <a:latin typeface="Verdana"/>
                <a:cs typeface="Verdana"/>
              </a:rPr>
              <a:t>hazardous waste label</a:t>
            </a:r>
            <a:r>
              <a:rPr lang="en-US" b="1" dirty="0">
                <a:latin typeface="Verdana"/>
                <a:cs typeface="Verdana"/>
              </a:rPr>
              <a:t> </a:t>
            </a:r>
            <a:r>
              <a:rPr lang="en-US" dirty="0">
                <a:latin typeface="Verdana"/>
                <a:cs typeface="Verdana"/>
              </a:rPr>
              <a:t>or the words “</a:t>
            </a:r>
            <a:r>
              <a:rPr lang="en-US" b="1" u="sng" dirty="0">
                <a:latin typeface="Verdana"/>
                <a:cs typeface="Verdana"/>
              </a:rPr>
              <a:t>Hazardous Waste</a:t>
            </a:r>
            <a:r>
              <a:rPr lang="en-US" dirty="0">
                <a:latin typeface="Verdana"/>
                <a:cs typeface="Verdana"/>
              </a:rPr>
              <a:t>” must be applied to the container when the first drop of waste is added to it or in the case of an unused chemical, as soon as you decide it is no longer needed</a:t>
            </a:r>
            <a:r>
              <a:rPr lang="en-US" dirty="0" smtClean="0">
                <a:latin typeface="Verdana"/>
                <a:cs typeface="Verdana"/>
              </a:rPr>
              <a:t>.</a:t>
            </a:r>
          </a:p>
          <a:p>
            <a:pPr marL="891540" lvl="1" indent="-342900">
              <a:buFont typeface="Arial"/>
              <a:buChar char="•"/>
            </a:pPr>
            <a:endParaRPr lang="en-US" sz="800" dirty="0">
              <a:latin typeface="Verdana"/>
              <a:cs typeface="Verdana"/>
            </a:endParaRPr>
          </a:p>
          <a:p>
            <a:pPr marL="891540" lvl="1" indent="-342900">
              <a:buFont typeface="Arial"/>
              <a:buChar char="•"/>
            </a:pPr>
            <a:r>
              <a:rPr lang="en-US" b="1" u="sng" dirty="0">
                <a:latin typeface="Verdana"/>
                <a:cs typeface="Verdana"/>
              </a:rPr>
              <a:t>All chemical constituents </a:t>
            </a:r>
            <a:r>
              <a:rPr lang="en-US" dirty="0">
                <a:latin typeface="Verdana"/>
                <a:cs typeface="Verdana"/>
              </a:rPr>
              <a:t>must be listed on the container. Percentages of each constituent should also be listed</a:t>
            </a:r>
            <a:r>
              <a:rPr lang="en-US" dirty="0" smtClean="0">
                <a:latin typeface="Verdana"/>
                <a:cs typeface="Verdana"/>
              </a:rPr>
              <a:t>.</a:t>
            </a:r>
          </a:p>
          <a:p>
            <a:pPr marL="891540" lvl="1" indent="-342900">
              <a:buFont typeface="Arial"/>
              <a:buChar char="•"/>
            </a:pPr>
            <a:endParaRPr lang="en-US" sz="800" dirty="0">
              <a:latin typeface="Verdana"/>
              <a:cs typeface="Verdana"/>
            </a:endParaRPr>
          </a:p>
          <a:p>
            <a:pPr marL="891540" lvl="1" indent="-342900">
              <a:buFont typeface="Arial"/>
              <a:buChar char="•"/>
            </a:pPr>
            <a:r>
              <a:rPr lang="en-US" b="1" u="sng" dirty="0">
                <a:latin typeface="Verdana"/>
                <a:cs typeface="Verdana"/>
              </a:rPr>
              <a:t>Chemical names</a:t>
            </a:r>
            <a:r>
              <a:rPr lang="en-US" dirty="0">
                <a:latin typeface="Verdana"/>
                <a:cs typeface="Verdana"/>
              </a:rPr>
              <a:t>, </a:t>
            </a:r>
            <a:r>
              <a:rPr lang="en-US" i="1" u="sng" dirty="0">
                <a:solidFill>
                  <a:srgbClr val="FF0000"/>
                </a:solidFill>
                <a:latin typeface="Verdana"/>
                <a:cs typeface="Verdana"/>
              </a:rPr>
              <a:t>NOT ABBREVIATIONS</a:t>
            </a:r>
            <a:r>
              <a:rPr lang="en-US" dirty="0">
                <a:latin typeface="Verdana"/>
                <a:cs typeface="Verdana"/>
              </a:rPr>
              <a:t>, must be used</a:t>
            </a:r>
            <a:r>
              <a:rPr lang="en-US" dirty="0" smtClean="0">
                <a:latin typeface="Verdana"/>
                <a:cs typeface="Verdana"/>
              </a:rPr>
              <a:t>.</a:t>
            </a:r>
          </a:p>
          <a:p>
            <a:pPr marL="891540" lvl="1" indent="-342900">
              <a:buFont typeface="Arial"/>
              <a:buChar char="•"/>
            </a:pPr>
            <a:endParaRPr lang="en-US" sz="800" dirty="0">
              <a:latin typeface="Verdana"/>
              <a:cs typeface="Verdana"/>
            </a:endParaRPr>
          </a:p>
          <a:p>
            <a:pPr marL="891540" lvl="1" indent="-342900">
              <a:buFont typeface="Arial"/>
              <a:buChar char="•"/>
            </a:pPr>
            <a:r>
              <a:rPr lang="en-US" dirty="0">
                <a:latin typeface="Verdana"/>
                <a:cs typeface="Verdana"/>
              </a:rPr>
              <a:t>The </a:t>
            </a:r>
            <a:r>
              <a:rPr lang="en-US" b="1" u="sng" dirty="0">
                <a:latin typeface="Verdana"/>
                <a:cs typeface="Verdana"/>
              </a:rPr>
              <a:t>hazard(s)</a:t>
            </a:r>
            <a:r>
              <a:rPr lang="en-US" dirty="0">
                <a:latin typeface="Verdana"/>
                <a:cs typeface="Verdana"/>
              </a:rPr>
              <a:t> of the Hazardous Waste Stream, i.e. flammable, corrosive, toxic, oxidizer, reactive, etc., must also be marked on the container. (The generator is responsible for making the hazard determination(s) of their waste streams.)  </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Tree>
    <p:extLst>
      <p:ext uri="{BB962C8B-B14F-4D97-AF65-F5344CB8AC3E}">
        <p14:creationId xmlns:p14="http://schemas.microsoft.com/office/powerpoint/2010/main" val="72389717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57200" y="1295400"/>
            <a:ext cx="8382000" cy="584776"/>
          </a:xfrm>
          <a:prstGeom prst="rect">
            <a:avLst/>
          </a:prstGeom>
          <a:noFill/>
          <a:ln w="9525">
            <a:noFill/>
            <a:miter lim="800000"/>
            <a:headEnd/>
            <a:tailEnd/>
          </a:ln>
        </p:spPr>
        <p:txBody>
          <a:bodyPr>
            <a:spAutoFit/>
          </a:bodyPr>
          <a:lstStyle/>
          <a:p>
            <a:pPr algn="ctr"/>
            <a:r>
              <a:rPr lang="en-US" sz="2400" b="1" u="sng" dirty="0">
                <a:solidFill>
                  <a:srgbClr val="F4702F"/>
                </a:solidFill>
                <a:latin typeface="Verdana"/>
                <a:cs typeface="Verdana"/>
              </a:rPr>
              <a:t>Generator Responsibilities </a:t>
            </a:r>
            <a:r>
              <a:rPr lang="en-US" sz="2400" b="1" u="sng" dirty="0" smtClean="0">
                <a:solidFill>
                  <a:srgbClr val="F4702F"/>
                </a:solidFill>
                <a:latin typeface="Verdana"/>
                <a:cs typeface="Verdana"/>
              </a:rPr>
              <a:t>Continued</a:t>
            </a:r>
          </a:p>
          <a:p>
            <a:pPr algn="ctr"/>
            <a:endParaRPr lang="en-US" sz="8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5" name="Picture 4" descr="IMG_160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2362200"/>
            <a:ext cx="3911083" cy="3886200"/>
          </a:xfrm>
          <a:prstGeom prst="rect">
            <a:avLst/>
          </a:prstGeom>
        </p:spPr>
      </p:pic>
      <p:pic>
        <p:nvPicPr>
          <p:cNvPr id="7" name="Picture 6" descr="IMG_1608.JPG"/>
          <p:cNvPicPr>
            <a:picLocks noChangeAspect="1"/>
          </p:cNvPicPr>
          <p:nvPr/>
        </p:nvPicPr>
        <p:blipFill rotWithShape="1">
          <a:blip r:embed="rId5" cstate="print">
            <a:extLst>
              <a:ext uri="{28A0092B-C50C-407E-A947-70E740481C1C}">
                <a14:useLocalDpi xmlns:a14="http://schemas.microsoft.com/office/drawing/2010/main" val="0"/>
              </a:ext>
            </a:extLst>
          </a:blip>
          <a:srcRect t="26696" b="8746"/>
          <a:stretch/>
        </p:blipFill>
        <p:spPr>
          <a:xfrm>
            <a:off x="241343" y="2362200"/>
            <a:ext cx="3644857" cy="3860031"/>
          </a:xfrm>
          <a:prstGeom prst="rect">
            <a:avLst/>
          </a:prstGeom>
        </p:spPr>
      </p:pic>
    </p:spTree>
    <p:extLst>
      <p:ext uri="{BB962C8B-B14F-4D97-AF65-F5344CB8AC3E}">
        <p14:creationId xmlns:p14="http://schemas.microsoft.com/office/powerpoint/2010/main" val="384403260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57200" y="1143000"/>
            <a:ext cx="8382000" cy="2185214"/>
          </a:xfrm>
          <a:prstGeom prst="rect">
            <a:avLst/>
          </a:prstGeom>
          <a:noFill/>
          <a:ln w="9525">
            <a:noFill/>
            <a:miter lim="800000"/>
            <a:headEnd/>
            <a:tailEnd/>
          </a:ln>
        </p:spPr>
        <p:txBody>
          <a:bodyPr>
            <a:spAutoFit/>
          </a:bodyPr>
          <a:lstStyle/>
          <a:p>
            <a:pPr algn="ctr"/>
            <a:r>
              <a:rPr lang="en-US" sz="2400" b="1" u="sng" dirty="0">
                <a:solidFill>
                  <a:srgbClr val="F4702F"/>
                </a:solidFill>
                <a:latin typeface="Verdana"/>
                <a:cs typeface="Verdana"/>
              </a:rPr>
              <a:t>Generator Responsibilities </a:t>
            </a:r>
            <a:r>
              <a:rPr lang="en-US" sz="2400" b="1" u="sng" dirty="0" smtClean="0">
                <a:solidFill>
                  <a:srgbClr val="F4702F"/>
                </a:solidFill>
                <a:latin typeface="Verdana"/>
                <a:cs typeface="Verdana"/>
              </a:rPr>
              <a:t>Continued</a:t>
            </a:r>
          </a:p>
          <a:p>
            <a:pPr algn="ctr"/>
            <a:endParaRPr lang="en-US" sz="800" b="1" u="sng" dirty="0" smtClean="0">
              <a:latin typeface="Verdana"/>
              <a:cs typeface="Verdana"/>
            </a:endParaRPr>
          </a:p>
          <a:p>
            <a:r>
              <a:rPr lang="en-US" sz="2800" b="1" dirty="0">
                <a:solidFill>
                  <a:srgbClr val="0000FF"/>
                </a:solidFill>
                <a:latin typeface="Verdana"/>
                <a:cs typeface="Verdana"/>
              </a:rPr>
              <a:t>KEEP CONTAINERS </a:t>
            </a:r>
            <a:r>
              <a:rPr lang="en-US" sz="2800" b="1" u="sng" dirty="0" smtClean="0">
                <a:solidFill>
                  <a:srgbClr val="0000FF"/>
                </a:solidFill>
                <a:latin typeface="Verdana"/>
                <a:cs typeface="Verdana"/>
              </a:rPr>
              <a:t>TIGHTLY</a:t>
            </a:r>
            <a:r>
              <a:rPr lang="en-US" sz="2800" b="1" dirty="0" smtClean="0">
                <a:solidFill>
                  <a:srgbClr val="0000FF"/>
                </a:solidFill>
                <a:latin typeface="Verdana"/>
                <a:cs typeface="Verdana"/>
              </a:rPr>
              <a:t> CLOSED</a:t>
            </a:r>
            <a:endParaRPr lang="en-US" sz="2800" dirty="0">
              <a:solidFill>
                <a:srgbClr val="0000FF"/>
              </a:solidFill>
              <a:latin typeface="Verdana"/>
              <a:cs typeface="Verdana"/>
            </a:endParaRPr>
          </a:p>
          <a:p>
            <a:endParaRPr lang="en-US" sz="1200" dirty="0">
              <a:solidFill>
                <a:srgbClr val="0000FF"/>
              </a:solidFill>
              <a:latin typeface="Verdana"/>
              <a:cs typeface="Verdana"/>
            </a:endParaRPr>
          </a:p>
          <a:p>
            <a:pPr marL="285750" indent="-285750">
              <a:buFont typeface="Arial"/>
              <a:buChar char="•"/>
            </a:pPr>
            <a:r>
              <a:rPr lang="en-US" sz="1600" dirty="0">
                <a:latin typeface="Verdana"/>
                <a:cs typeface="Verdana"/>
              </a:rPr>
              <a:t>Closed is defined as the lid is attached/secured in such a way that if tipped or knocked over nothing leaks out</a:t>
            </a:r>
            <a:r>
              <a:rPr lang="en-US" sz="1600" dirty="0" smtClean="0">
                <a:latin typeface="Verdana"/>
                <a:cs typeface="Verdana"/>
              </a:rPr>
              <a:t>.</a:t>
            </a:r>
          </a:p>
          <a:p>
            <a:pPr marL="285750" indent="-285750">
              <a:buFont typeface="Arial"/>
              <a:buChar char="•"/>
            </a:pPr>
            <a:endParaRPr lang="en-US" sz="800" dirty="0" smtClean="0">
              <a:latin typeface="Verdana"/>
              <a:cs typeface="Verdana"/>
            </a:endParaRPr>
          </a:p>
          <a:p>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46578" y="3621037"/>
            <a:ext cx="3365093" cy="252382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93720" y="4042988"/>
            <a:ext cx="2875839" cy="215687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54000" y="4070147"/>
            <a:ext cx="2844800" cy="2133600"/>
          </a:xfrm>
          <a:prstGeom prst="rect">
            <a:avLst/>
          </a:prstGeom>
        </p:spPr>
      </p:pic>
    </p:spTree>
    <p:extLst>
      <p:ext uri="{BB962C8B-B14F-4D97-AF65-F5344CB8AC3E}">
        <p14:creationId xmlns:p14="http://schemas.microsoft.com/office/powerpoint/2010/main" val="193573938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81000" y="1143000"/>
            <a:ext cx="8382000" cy="1877437"/>
          </a:xfrm>
          <a:prstGeom prst="rect">
            <a:avLst/>
          </a:prstGeom>
          <a:noFill/>
          <a:ln w="9525">
            <a:noFill/>
            <a:miter lim="800000"/>
            <a:headEnd/>
            <a:tailEnd/>
          </a:ln>
        </p:spPr>
        <p:txBody>
          <a:bodyPr>
            <a:spAutoFit/>
          </a:bodyPr>
          <a:lstStyle/>
          <a:p>
            <a:pPr algn="ctr"/>
            <a:r>
              <a:rPr lang="en-US" sz="2400" b="1" u="sng" dirty="0">
                <a:solidFill>
                  <a:srgbClr val="F4702F"/>
                </a:solidFill>
                <a:latin typeface="Verdana"/>
                <a:cs typeface="Verdana"/>
              </a:rPr>
              <a:t>Generator Responsibilities </a:t>
            </a:r>
            <a:r>
              <a:rPr lang="en-US" sz="2400" b="1" u="sng" dirty="0" smtClean="0">
                <a:solidFill>
                  <a:srgbClr val="F4702F"/>
                </a:solidFill>
                <a:latin typeface="Verdana"/>
                <a:cs typeface="Verdana"/>
              </a:rPr>
              <a:t>Continued</a:t>
            </a:r>
          </a:p>
          <a:p>
            <a:pPr algn="ctr"/>
            <a:endParaRPr lang="en-US" sz="1600" b="1" u="sng" dirty="0" smtClean="0">
              <a:latin typeface="Verdana"/>
              <a:cs typeface="Verdana"/>
            </a:endParaRPr>
          </a:p>
          <a:p>
            <a:r>
              <a:rPr lang="en-US" sz="2400" b="1" dirty="0">
                <a:solidFill>
                  <a:srgbClr val="0000FF"/>
                </a:solidFill>
                <a:latin typeface="Verdana"/>
                <a:cs typeface="Verdana"/>
              </a:rPr>
              <a:t>Hazardous Waste </a:t>
            </a:r>
            <a:r>
              <a:rPr lang="en-US" sz="2400" b="1" dirty="0" smtClean="0">
                <a:solidFill>
                  <a:srgbClr val="0000FF"/>
                </a:solidFill>
                <a:latin typeface="Verdana"/>
                <a:cs typeface="Verdana"/>
              </a:rPr>
              <a:t>Segregation</a:t>
            </a:r>
          </a:p>
          <a:p>
            <a:endParaRPr lang="en-US" sz="800" b="1" dirty="0">
              <a:solidFill>
                <a:srgbClr val="0000FF"/>
              </a:solidFill>
              <a:latin typeface="Verdana"/>
              <a:cs typeface="Verdana"/>
            </a:endParaRPr>
          </a:p>
          <a:p>
            <a:pPr marL="285750" indent="-285750">
              <a:buFont typeface="Arial"/>
              <a:buChar char="•"/>
            </a:pPr>
            <a:r>
              <a:rPr lang="en-US" dirty="0">
                <a:latin typeface="Verdana"/>
                <a:cs typeface="Verdana"/>
              </a:rPr>
              <a:t>All hazardous waste must be stored in such a way so as to prevent incompatibles from coming into contact with each other. </a:t>
            </a:r>
            <a:endParaRPr lang="en-US" dirty="0" smtClean="0">
              <a:latin typeface="Verdana"/>
              <a:cs typeface="Verdana"/>
            </a:endParaRPr>
          </a:p>
          <a:p>
            <a:r>
              <a:rPr lang="en-US" sz="800" dirty="0">
                <a:latin typeface="Verdana"/>
                <a:cs typeface="Verdana"/>
              </a:rPr>
              <a:t> </a:t>
            </a:r>
            <a:r>
              <a:rPr lang="en-US" sz="800" dirty="0" smtClean="0">
                <a:latin typeface="Verdana"/>
                <a:cs typeface="Verdana"/>
              </a:rPr>
              <a:t>     </a:t>
            </a: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5" name="Picture 4" descr="Macintosh HD:Users:laraa:Desktop:pics2:pic arts:IMG_0342.jpg"/>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76600"/>
            <a:ext cx="4114800" cy="3124200"/>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749800" y="3276600"/>
            <a:ext cx="4165600" cy="3124200"/>
          </a:xfrm>
          <a:prstGeom prst="rect">
            <a:avLst/>
          </a:prstGeom>
        </p:spPr>
      </p:pic>
    </p:spTree>
    <p:extLst>
      <p:ext uri="{BB962C8B-B14F-4D97-AF65-F5344CB8AC3E}">
        <p14:creationId xmlns:p14="http://schemas.microsoft.com/office/powerpoint/2010/main" val="320244361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76200" y="1219200"/>
            <a:ext cx="9067800" cy="2985433"/>
          </a:xfrm>
          <a:prstGeom prst="rect">
            <a:avLst/>
          </a:prstGeom>
          <a:noFill/>
          <a:ln w="9525">
            <a:noFill/>
            <a:miter lim="800000"/>
            <a:headEnd/>
            <a:tailEnd/>
          </a:ln>
        </p:spPr>
        <p:txBody>
          <a:bodyPr wrap="square">
            <a:spAutoFit/>
          </a:bodyPr>
          <a:lstStyle/>
          <a:p>
            <a:pPr algn="ctr"/>
            <a:r>
              <a:rPr lang="en-US" sz="2400" b="1" u="sng" dirty="0">
                <a:solidFill>
                  <a:srgbClr val="F4702F"/>
                </a:solidFill>
                <a:latin typeface="Verdana"/>
                <a:cs typeface="Verdana"/>
              </a:rPr>
              <a:t>Generator Responsibilities </a:t>
            </a:r>
            <a:r>
              <a:rPr lang="en-US" sz="2400" b="1" u="sng" dirty="0" smtClean="0">
                <a:solidFill>
                  <a:srgbClr val="F4702F"/>
                </a:solidFill>
                <a:latin typeface="Verdana"/>
                <a:cs typeface="Verdana"/>
              </a:rPr>
              <a:t>Continued</a:t>
            </a:r>
          </a:p>
          <a:p>
            <a:pPr algn="ctr"/>
            <a:endParaRPr lang="en-US" sz="800" b="1" u="sng" dirty="0" smtClean="0">
              <a:latin typeface="Verdana"/>
              <a:cs typeface="Verdana"/>
            </a:endParaRPr>
          </a:p>
          <a:p>
            <a:r>
              <a:rPr lang="en-US" sz="2400" b="1" dirty="0">
                <a:solidFill>
                  <a:srgbClr val="0000FF"/>
                </a:solidFill>
                <a:latin typeface="Verdana"/>
                <a:cs typeface="Verdana"/>
              </a:rPr>
              <a:t>Secondary </a:t>
            </a:r>
            <a:r>
              <a:rPr lang="en-US" sz="2400" b="1" dirty="0" smtClean="0">
                <a:solidFill>
                  <a:srgbClr val="0000FF"/>
                </a:solidFill>
                <a:latin typeface="Verdana"/>
                <a:cs typeface="Verdana"/>
              </a:rPr>
              <a:t>Containment</a:t>
            </a:r>
          </a:p>
          <a:p>
            <a:endParaRPr lang="en-US" sz="1000" b="1" dirty="0">
              <a:solidFill>
                <a:srgbClr val="0000FF"/>
              </a:solidFill>
              <a:latin typeface="Verdana"/>
              <a:cs typeface="Verdana"/>
            </a:endParaRPr>
          </a:p>
          <a:p>
            <a:pPr marL="285750" indent="-285750">
              <a:buFont typeface="Arial"/>
              <a:buChar char="•"/>
            </a:pPr>
            <a:r>
              <a:rPr lang="en-US" dirty="0">
                <a:latin typeface="Verdana"/>
                <a:cs typeface="Verdana"/>
              </a:rPr>
              <a:t>All liquid Hazardous Waste must be kept in secondary containment. This containment must be compatible with the hazardous waste stream it holds. </a:t>
            </a:r>
            <a:endParaRPr lang="en-US" dirty="0" smtClean="0">
              <a:latin typeface="Verdana"/>
              <a:cs typeface="Verdana"/>
            </a:endParaRPr>
          </a:p>
          <a:p>
            <a:pPr marL="285750" indent="-285750">
              <a:buFont typeface="Arial"/>
              <a:buChar char="•"/>
            </a:pPr>
            <a:endParaRPr lang="en-US" sz="800" dirty="0" smtClean="0">
              <a:latin typeface="Verdana"/>
              <a:cs typeface="Verdana"/>
            </a:endParaRPr>
          </a:p>
          <a:p>
            <a:pPr marL="285750" indent="-285750">
              <a:buFont typeface="Arial"/>
              <a:buChar char="•"/>
            </a:pPr>
            <a:r>
              <a:rPr lang="en-US" dirty="0" smtClean="0">
                <a:latin typeface="Verdana"/>
                <a:cs typeface="Verdana"/>
              </a:rPr>
              <a:t>It </a:t>
            </a:r>
            <a:r>
              <a:rPr lang="en-US" u="sng" dirty="0">
                <a:latin typeface="Verdana"/>
                <a:cs typeface="Verdana"/>
              </a:rPr>
              <a:t>MUST</a:t>
            </a:r>
            <a:r>
              <a:rPr lang="en-US" dirty="0">
                <a:latin typeface="Verdana"/>
                <a:cs typeface="Verdana"/>
              </a:rPr>
              <a:t> also be able to hold 10% of the total volume (if one container) or 100% total volume of the largest container (if more than one container).</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88672" y="4207790"/>
            <a:ext cx="2839422" cy="212956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962400"/>
            <a:ext cx="3505200" cy="2628900"/>
          </a:xfrm>
          <a:prstGeom prst="rect">
            <a:avLst/>
          </a:prstGeom>
        </p:spPr>
      </p:pic>
    </p:spTree>
    <p:extLst>
      <p:ext uri="{BB962C8B-B14F-4D97-AF65-F5344CB8AC3E}">
        <p14:creationId xmlns:p14="http://schemas.microsoft.com/office/powerpoint/2010/main" val="195382799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57200" y="1295400"/>
            <a:ext cx="8382000" cy="4401206"/>
          </a:xfrm>
          <a:prstGeom prst="rect">
            <a:avLst/>
          </a:prstGeom>
          <a:noFill/>
          <a:ln w="9525">
            <a:noFill/>
            <a:miter lim="800000"/>
            <a:headEnd/>
            <a:tailEnd/>
          </a:ln>
        </p:spPr>
        <p:txBody>
          <a:bodyPr>
            <a:spAutoFit/>
          </a:bodyPr>
          <a:lstStyle/>
          <a:p>
            <a:pPr algn="ctr"/>
            <a:r>
              <a:rPr lang="en-US" sz="2400" b="1" u="sng" dirty="0">
                <a:solidFill>
                  <a:srgbClr val="F4702F"/>
                </a:solidFill>
                <a:latin typeface="Verdana"/>
                <a:cs typeface="Verdana"/>
              </a:rPr>
              <a:t>Generator Responsibilities </a:t>
            </a:r>
            <a:r>
              <a:rPr lang="en-US" sz="2400" b="1" u="sng" dirty="0" smtClean="0">
                <a:solidFill>
                  <a:srgbClr val="F4702F"/>
                </a:solidFill>
                <a:latin typeface="Verdana"/>
                <a:cs typeface="Verdana"/>
              </a:rPr>
              <a:t>Continued</a:t>
            </a:r>
          </a:p>
          <a:p>
            <a:pPr algn="ctr"/>
            <a:endParaRPr lang="en-US" sz="1600" b="1" u="sng" dirty="0" smtClean="0">
              <a:latin typeface="Verdana"/>
              <a:cs typeface="Verdana"/>
            </a:endParaRPr>
          </a:p>
          <a:p>
            <a:r>
              <a:rPr lang="en-US" sz="2400" b="1" dirty="0">
                <a:solidFill>
                  <a:srgbClr val="0000FF"/>
                </a:solidFill>
                <a:latin typeface="Verdana"/>
                <a:cs typeface="Verdana"/>
              </a:rPr>
              <a:t>Declare Hazardous Waste to Research Safety</a:t>
            </a:r>
          </a:p>
          <a:p>
            <a:endParaRPr lang="en-US" dirty="0">
              <a:latin typeface="Verdana"/>
              <a:cs typeface="Verdana"/>
            </a:endParaRPr>
          </a:p>
          <a:p>
            <a:r>
              <a:rPr lang="en-US" dirty="0">
                <a:latin typeface="Verdana"/>
                <a:cs typeface="Verdana"/>
              </a:rPr>
              <a:t>Hazardous Waste </a:t>
            </a:r>
            <a:r>
              <a:rPr lang="en-US" b="1" i="1" dirty="0">
                <a:latin typeface="Verdana"/>
                <a:cs typeface="Verdana"/>
              </a:rPr>
              <a:t>must be declared in writin</a:t>
            </a:r>
            <a:r>
              <a:rPr lang="en-US" b="1" dirty="0">
                <a:latin typeface="Verdana"/>
                <a:cs typeface="Verdana"/>
              </a:rPr>
              <a:t>g </a:t>
            </a:r>
            <a:r>
              <a:rPr lang="en-US" dirty="0">
                <a:latin typeface="Verdana"/>
                <a:cs typeface="Verdana"/>
              </a:rPr>
              <a:t>to Research Safety for removal from the Satellite Accumulation Area. </a:t>
            </a:r>
          </a:p>
          <a:p>
            <a:endParaRPr lang="en-US" dirty="0">
              <a:latin typeface="Verdana"/>
              <a:cs typeface="Verdana"/>
            </a:endParaRPr>
          </a:p>
          <a:p>
            <a:r>
              <a:rPr lang="en-US" dirty="0">
                <a:latin typeface="Verdana"/>
                <a:cs typeface="Verdana"/>
              </a:rPr>
              <a:t>Online Request Form:  </a:t>
            </a:r>
          </a:p>
          <a:p>
            <a:pPr marL="0" indent="0">
              <a:buNone/>
            </a:pPr>
            <a:r>
              <a:rPr lang="en-US" dirty="0">
                <a:solidFill>
                  <a:srgbClr val="0000FF"/>
                </a:solidFill>
                <a:latin typeface="Verdana"/>
                <a:cs typeface="Verdana"/>
              </a:rPr>
              <a:t>      http://www.clemson.edu/research/safety/</a:t>
            </a:r>
            <a:r>
              <a:rPr lang="en-US" dirty="0" smtClean="0">
                <a:solidFill>
                  <a:srgbClr val="0000FF"/>
                </a:solidFill>
                <a:latin typeface="Verdana"/>
                <a:cs typeface="Verdana"/>
              </a:rPr>
              <a:t>hazardouswaste</a:t>
            </a:r>
            <a:endParaRPr lang="en-US" dirty="0">
              <a:solidFill>
                <a:srgbClr val="0000FF"/>
              </a:solidFill>
              <a:latin typeface="Verdana"/>
              <a:cs typeface="Verdana"/>
            </a:endParaRPr>
          </a:p>
          <a:p>
            <a:endParaRPr lang="en-US" dirty="0" smtClean="0">
              <a:latin typeface="Verdana"/>
              <a:cs typeface="Verdana"/>
            </a:endParaRPr>
          </a:p>
          <a:p>
            <a:endParaRPr lang="en-US" dirty="0">
              <a:latin typeface="Verdana"/>
              <a:cs typeface="Verdana"/>
            </a:endParaRPr>
          </a:p>
          <a:p>
            <a:r>
              <a:rPr lang="en-US" dirty="0">
                <a:latin typeface="Verdana"/>
                <a:cs typeface="Verdana"/>
              </a:rPr>
              <a:t>This form meets </a:t>
            </a:r>
            <a:r>
              <a:rPr lang="en-US" dirty="0" smtClean="0">
                <a:latin typeface="Verdana"/>
                <a:cs typeface="Verdana"/>
              </a:rPr>
              <a:t>the requirement </a:t>
            </a:r>
            <a:r>
              <a:rPr lang="en-US" dirty="0">
                <a:latin typeface="Verdana"/>
                <a:cs typeface="Verdana"/>
              </a:rPr>
              <a:t>for documentation of hazard determination, serves as a transportation document that allows us to transport from your lab to the Accumulation Area, and an emergency document in case of incident during transport.</a:t>
            </a:r>
            <a:endParaRPr lang="en-US"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Tree>
    <p:extLst>
      <p:ext uri="{BB962C8B-B14F-4D97-AF65-F5344CB8AC3E}">
        <p14:creationId xmlns:p14="http://schemas.microsoft.com/office/powerpoint/2010/main" val="198722511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04800" y="1066800"/>
            <a:ext cx="8534400" cy="1631216"/>
          </a:xfrm>
          <a:prstGeom prst="rect">
            <a:avLst/>
          </a:prstGeom>
          <a:noFill/>
          <a:ln w="9525">
            <a:noFill/>
            <a:miter lim="800000"/>
            <a:headEnd/>
            <a:tailEnd/>
          </a:ln>
        </p:spPr>
        <p:txBody>
          <a:bodyPr wrap="square">
            <a:spAutoFit/>
          </a:bodyPr>
          <a:lstStyle/>
          <a:p>
            <a:pPr algn="ctr"/>
            <a:r>
              <a:rPr lang="en-US" sz="2400" b="1" u="sng" dirty="0">
                <a:solidFill>
                  <a:srgbClr val="F4702F"/>
                </a:solidFill>
                <a:latin typeface="Verdana"/>
                <a:cs typeface="Verdana"/>
              </a:rPr>
              <a:t>Inherently Waste-</a:t>
            </a:r>
            <a:r>
              <a:rPr lang="en-US" sz="2400" b="1" u="sng" dirty="0" smtClean="0">
                <a:solidFill>
                  <a:srgbClr val="F4702F"/>
                </a:solidFill>
                <a:latin typeface="Verdana"/>
                <a:cs typeface="Verdana"/>
              </a:rPr>
              <a:t>Like</a:t>
            </a:r>
          </a:p>
          <a:p>
            <a:pPr algn="ctr"/>
            <a:endParaRPr lang="en-US" sz="800" b="1" u="sng" dirty="0" smtClean="0">
              <a:solidFill>
                <a:srgbClr val="F4702F"/>
              </a:solidFill>
              <a:latin typeface="Verdana"/>
              <a:cs typeface="Verdana"/>
            </a:endParaRPr>
          </a:p>
          <a:p>
            <a:r>
              <a:rPr lang="en-US" sz="2000" dirty="0">
                <a:latin typeface="Verdana"/>
                <a:cs typeface="Verdana"/>
              </a:rPr>
              <a:t>Something may become a waste because it is discarded, abandoned, or considered inherently waste-like:</a:t>
            </a:r>
          </a:p>
          <a:p>
            <a:endParaRPr lang="en-US" sz="2000" b="1" u="sng" dirty="0" smtClean="0">
              <a:solidFill>
                <a:srgbClr val="F4702F"/>
              </a:solidFill>
              <a:latin typeface="Verdana"/>
              <a:cs typeface="Verdana"/>
            </a:endParaRPr>
          </a:p>
          <a:p>
            <a:pPr algn="ctr"/>
            <a:endParaRPr lang="en-US" sz="8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
        <p:nvSpPr>
          <p:cNvPr id="2" name="TextBox 1"/>
          <p:cNvSpPr txBox="1"/>
          <p:nvPr/>
        </p:nvSpPr>
        <p:spPr>
          <a:xfrm>
            <a:off x="635000" y="1866900"/>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8924" y="3133220"/>
            <a:ext cx="3892183" cy="29191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704136" y="3118644"/>
            <a:ext cx="3860800" cy="2895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774361" y="3089045"/>
            <a:ext cx="3823801" cy="2867851"/>
          </a:xfrm>
          <a:prstGeom prst="rect">
            <a:avLst/>
          </a:prstGeom>
        </p:spPr>
      </p:pic>
    </p:spTree>
    <p:extLst>
      <p:ext uri="{BB962C8B-B14F-4D97-AF65-F5344CB8AC3E}">
        <p14:creationId xmlns:p14="http://schemas.microsoft.com/office/powerpoint/2010/main" val="40684202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63500" y="1219200"/>
            <a:ext cx="9067800" cy="2000548"/>
          </a:xfrm>
          <a:prstGeom prst="rect">
            <a:avLst/>
          </a:prstGeom>
          <a:noFill/>
          <a:ln w="9525">
            <a:noFill/>
            <a:miter lim="800000"/>
            <a:headEnd/>
            <a:tailEnd/>
          </a:ln>
        </p:spPr>
        <p:txBody>
          <a:bodyPr wrap="square">
            <a:spAutoFit/>
          </a:bodyPr>
          <a:lstStyle/>
          <a:p>
            <a:pPr algn="ctr"/>
            <a:r>
              <a:rPr lang="en-US" sz="2400" b="1" dirty="0" smtClean="0">
                <a:solidFill>
                  <a:srgbClr val="F4702F"/>
                </a:solidFill>
                <a:latin typeface="Verdana"/>
                <a:cs typeface="Verdana"/>
              </a:rPr>
              <a:t>Unknowns</a:t>
            </a:r>
            <a:endParaRPr lang="en-US" sz="2400" b="1" u="sng" dirty="0">
              <a:latin typeface="Verdana"/>
              <a:cs typeface="Verdana"/>
            </a:endParaRPr>
          </a:p>
          <a:p>
            <a:pPr marL="0" indent="0">
              <a:buNone/>
            </a:pPr>
            <a:endParaRPr lang="en-US" dirty="0">
              <a:latin typeface="Verdana"/>
              <a:cs typeface="Verdana"/>
            </a:endParaRPr>
          </a:p>
          <a:p>
            <a:pPr marL="0" indent="0">
              <a:buNone/>
            </a:pPr>
            <a:r>
              <a:rPr lang="en-US" sz="2000" b="1" dirty="0">
                <a:solidFill>
                  <a:srgbClr val="FF0000"/>
                </a:solidFill>
                <a:latin typeface="Verdana"/>
                <a:cs typeface="Verdana"/>
              </a:rPr>
              <a:t>DO NOT GUESS AT THE IDENTITY OR “CREATE” A NAME FOR AN UNKNOWN! </a:t>
            </a:r>
            <a:endParaRPr lang="en-US" sz="2000" b="1" dirty="0">
              <a:latin typeface="Verdana"/>
              <a:cs typeface="Verdana"/>
            </a:endParaRPr>
          </a:p>
          <a:p>
            <a:pPr marL="0" indent="0">
              <a:buNone/>
            </a:pPr>
            <a:endParaRPr lang="en-US" dirty="0">
              <a:latin typeface="Verdana"/>
              <a:cs typeface="Verdana"/>
            </a:endParaRP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3400" y="3124200"/>
            <a:ext cx="3657600" cy="27432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733311" y="3115289"/>
            <a:ext cx="3586311" cy="2689733"/>
          </a:xfrm>
          <a:prstGeom prst="rect">
            <a:avLst/>
          </a:prstGeom>
        </p:spPr>
      </p:pic>
    </p:spTree>
    <p:extLst>
      <p:ext uri="{BB962C8B-B14F-4D97-AF65-F5344CB8AC3E}">
        <p14:creationId xmlns:p14="http://schemas.microsoft.com/office/powerpoint/2010/main" val="22016118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524000"/>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5 Elements of Your Right-To-Know:</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graphicFrame>
        <p:nvGraphicFramePr>
          <p:cNvPr id="2" name="Diagram 1"/>
          <p:cNvGraphicFramePr/>
          <p:nvPr>
            <p:extLst>
              <p:ext uri="{D42A27DB-BD31-4B8C-83A1-F6EECF244321}">
                <p14:modId xmlns:p14="http://schemas.microsoft.com/office/powerpoint/2010/main" val="419170951"/>
              </p:ext>
            </p:extLst>
          </p:nvPr>
        </p:nvGraphicFramePr>
        <p:xfrm>
          <a:off x="1524000" y="22098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180559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152400" y="990600"/>
            <a:ext cx="8915400" cy="2339102"/>
          </a:xfrm>
          <a:prstGeom prst="rect">
            <a:avLst/>
          </a:prstGeom>
          <a:noFill/>
          <a:ln w="9525">
            <a:noFill/>
            <a:miter lim="800000"/>
            <a:headEnd/>
            <a:tailEnd/>
          </a:ln>
        </p:spPr>
        <p:txBody>
          <a:bodyPr wrap="square">
            <a:spAutoFit/>
          </a:bodyPr>
          <a:lstStyle/>
          <a:p>
            <a:pPr algn="ctr"/>
            <a:r>
              <a:rPr lang="en-US" sz="2400" b="1" dirty="0">
                <a:solidFill>
                  <a:srgbClr val="F4702F"/>
                </a:solidFill>
                <a:latin typeface="Verdana"/>
                <a:cs typeface="Verdana"/>
              </a:rPr>
              <a:t>Empty </a:t>
            </a:r>
            <a:r>
              <a:rPr lang="en-US" sz="2400" b="1" dirty="0" smtClean="0">
                <a:solidFill>
                  <a:srgbClr val="F4702F"/>
                </a:solidFill>
                <a:latin typeface="Verdana"/>
                <a:cs typeface="Verdana"/>
              </a:rPr>
              <a:t>Containers</a:t>
            </a:r>
          </a:p>
          <a:p>
            <a:pPr algn="ctr"/>
            <a:endParaRPr lang="en-US" sz="800" b="1" dirty="0" smtClean="0">
              <a:latin typeface="Verdana"/>
              <a:cs typeface="Verdana"/>
            </a:endParaRPr>
          </a:p>
          <a:p>
            <a:pPr marL="285750" indent="-285750">
              <a:buFont typeface="Arial"/>
              <a:buChar char="•"/>
            </a:pPr>
            <a:r>
              <a:rPr lang="en-US" dirty="0">
                <a:latin typeface="Verdana"/>
                <a:cs typeface="Verdana"/>
              </a:rPr>
              <a:t>An empty container is any container </a:t>
            </a:r>
            <a:r>
              <a:rPr lang="en-US" dirty="0" smtClean="0">
                <a:latin typeface="Verdana"/>
                <a:cs typeface="Verdana"/>
              </a:rPr>
              <a:t>which meets RCRA’s definition of empty </a:t>
            </a:r>
            <a:r>
              <a:rPr lang="en-US" u="sng" dirty="0" smtClean="0">
                <a:solidFill>
                  <a:srgbClr val="FF0000"/>
                </a:solidFill>
                <a:latin typeface="Verdana"/>
                <a:cs typeface="Verdana"/>
              </a:rPr>
              <a:t>and </a:t>
            </a:r>
            <a:r>
              <a:rPr lang="en-US" u="sng" dirty="0">
                <a:solidFill>
                  <a:srgbClr val="FF0000"/>
                </a:solidFill>
                <a:latin typeface="Verdana"/>
                <a:cs typeface="Verdana"/>
              </a:rPr>
              <a:t>did not hold any acutely toxic (P-listed) waste. </a:t>
            </a:r>
          </a:p>
          <a:p>
            <a:endParaRPr lang="en-US" dirty="0">
              <a:latin typeface="Verdana"/>
              <a:cs typeface="Verdana"/>
            </a:endParaRPr>
          </a:p>
          <a:p>
            <a:pPr marL="285750" indent="-285750">
              <a:buFont typeface="Arial"/>
              <a:buChar char="•"/>
            </a:pPr>
            <a:r>
              <a:rPr lang="en-US" dirty="0">
                <a:latin typeface="Verdana"/>
                <a:cs typeface="Verdana"/>
              </a:rPr>
              <a:t>An empty container that has held a P-Listed waste must be managed as a Hazardous Waste!</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5" name="Picture 4" descr="Macintosh HD:Users:laraa:Desktop:pics2:pic arts:IMG_0356.jpg"/>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4419600" cy="3086100"/>
          </a:xfrm>
          <a:prstGeom prst="rect">
            <a:avLst/>
          </a:prstGeom>
          <a:noFill/>
          <a:ln>
            <a:noFill/>
          </a:ln>
        </p:spPr>
      </p:pic>
      <p:pic>
        <p:nvPicPr>
          <p:cNvPr id="7" name="Picture 6" descr="Macintosh HD:Users:laraa:Desktop:pics2:pic arts:IMG_0462.jpg"/>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276600"/>
            <a:ext cx="3733800" cy="3124200"/>
          </a:xfrm>
          <a:prstGeom prst="rect">
            <a:avLst/>
          </a:prstGeom>
          <a:noFill/>
          <a:ln>
            <a:noFill/>
          </a:ln>
        </p:spPr>
      </p:pic>
    </p:spTree>
    <p:extLst>
      <p:ext uri="{BB962C8B-B14F-4D97-AF65-F5344CB8AC3E}">
        <p14:creationId xmlns:p14="http://schemas.microsoft.com/office/powerpoint/2010/main" val="200487374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28600" y="1600200"/>
            <a:ext cx="8610600" cy="2585323"/>
          </a:xfrm>
          <a:prstGeom prst="rect">
            <a:avLst/>
          </a:prstGeom>
          <a:noFill/>
          <a:ln w="9525">
            <a:noFill/>
            <a:miter lim="800000"/>
            <a:headEnd/>
            <a:tailEnd/>
          </a:ln>
        </p:spPr>
        <p:txBody>
          <a:bodyPr wrap="square">
            <a:spAutoFit/>
          </a:bodyPr>
          <a:lstStyle/>
          <a:p>
            <a:pPr algn="ctr"/>
            <a:r>
              <a:rPr lang="en-US" sz="2400" b="1" dirty="0">
                <a:solidFill>
                  <a:srgbClr val="F4702F"/>
                </a:solidFill>
                <a:latin typeface="Verdana"/>
                <a:cs typeface="Verdana"/>
              </a:rPr>
              <a:t>Spill Incident </a:t>
            </a:r>
            <a:r>
              <a:rPr lang="en-US" sz="2400" b="1" dirty="0" smtClean="0">
                <a:solidFill>
                  <a:srgbClr val="F4702F"/>
                </a:solidFill>
                <a:latin typeface="Verdana"/>
                <a:cs typeface="Verdana"/>
              </a:rPr>
              <a:t>Response</a:t>
            </a:r>
          </a:p>
          <a:p>
            <a:endParaRPr lang="en-US" dirty="0">
              <a:latin typeface="Verdana"/>
              <a:cs typeface="Verdana"/>
            </a:endParaRPr>
          </a:p>
          <a:p>
            <a:r>
              <a:rPr lang="en-US" sz="2000" dirty="0" smtClean="0">
                <a:latin typeface="Verdana"/>
                <a:cs typeface="Verdana"/>
              </a:rPr>
              <a:t>Clemson </a:t>
            </a:r>
            <a:r>
              <a:rPr lang="en-US" sz="2000" dirty="0">
                <a:latin typeface="Verdana"/>
                <a:cs typeface="Verdana"/>
              </a:rPr>
              <a:t>University Fire Department is the Hazardous Materials Response Team for main campus. In the event of a spill please contact </a:t>
            </a:r>
            <a:r>
              <a:rPr lang="en-US" sz="2000" b="1" dirty="0">
                <a:latin typeface="Verdana"/>
                <a:cs typeface="Verdana"/>
              </a:rPr>
              <a:t>CUFD by dialing 911 or 656-2222</a:t>
            </a:r>
            <a:r>
              <a:rPr lang="en-US" sz="2000" dirty="0">
                <a:latin typeface="Verdana"/>
                <a:cs typeface="Verdana"/>
              </a:rPr>
              <a:t>.</a:t>
            </a:r>
          </a:p>
          <a:p>
            <a:endParaRPr lang="en-US" dirty="0">
              <a:latin typeface="Verdana"/>
              <a:cs typeface="Verdana"/>
            </a:endParaRPr>
          </a:p>
          <a:p>
            <a:endParaRPr lang="en-US" dirty="0">
              <a:latin typeface="Verdana"/>
              <a:cs typeface="Verdana"/>
            </a:endParaRP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Tree>
    <p:extLst>
      <p:ext uri="{BB962C8B-B14F-4D97-AF65-F5344CB8AC3E}">
        <p14:creationId xmlns:p14="http://schemas.microsoft.com/office/powerpoint/2010/main" val="32262149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57200" y="1219200"/>
            <a:ext cx="8382000" cy="830997"/>
          </a:xfrm>
          <a:prstGeom prst="rect">
            <a:avLst/>
          </a:prstGeom>
          <a:noFill/>
          <a:ln w="9525">
            <a:noFill/>
            <a:miter lim="800000"/>
            <a:headEnd/>
            <a:tailEnd/>
          </a:ln>
        </p:spPr>
        <p:txBody>
          <a:bodyPr>
            <a:spAutoFit/>
          </a:bodyPr>
          <a:lstStyle/>
          <a:p>
            <a:pPr algn="ctr"/>
            <a:r>
              <a:rPr lang="en-US" sz="2400" b="1" dirty="0" smtClean="0">
                <a:solidFill>
                  <a:srgbClr val="F4702F"/>
                </a:solidFill>
                <a:latin typeface="Verdana"/>
                <a:cs typeface="Verdana"/>
              </a:rPr>
              <a:t>Hazardous Wastes Found in Arts</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0837" y="2426837"/>
            <a:ext cx="4784298" cy="358822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32353" y="2435171"/>
            <a:ext cx="4774774" cy="3581081"/>
          </a:xfrm>
          <a:prstGeom prst="rect">
            <a:avLst/>
          </a:prstGeom>
        </p:spPr>
      </p:pic>
    </p:spTree>
    <p:extLst>
      <p:ext uri="{BB962C8B-B14F-4D97-AF65-F5344CB8AC3E}">
        <p14:creationId xmlns:p14="http://schemas.microsoft.com/office/powerpoint/2010/main" val="281304623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37958" y="1381222"/>
            <a:ext cx="8382000" cy="830997"/>
          </a:xfrm>
          <a:prstGeom prst="rect">
            <a:avLst/>
          </a:prstGeom>
          <a:noFill/>
          <a:ln w="9525">
            <a:noFill/>
            <a:miter lim="800000"/>
            <a:headEnd/>
            <a:tailEnd/>
          </a:ln>
        </p:spPr>
        <p:txBody>
          <a:bodyPr>
            <a:spAutoFit/>
          </a:bodyPr>
          <a:lstStyle/>
          <a:p>
            <a:pPr algn="ctr"/>
            <a:r>
              <a:rPr lang="en-US" sz="2400" b="1" dirty="0" smtClean="0">
                <a:solidFill>
                  <a:srgbClr val="F4702F"/>
                </a:solidFill>
                <a:latin typeface="Verdana"/>
                <a:cs typeface="Verdana"/>
              </a:rPr>
              <a:t>Hazardous Wastes Found in Arts</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2117" y="2466975"/>
            <a:ext cx="4800600" cy="360045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14850" y="2495550"/>
            <a:ext cx="4724400" cy="3543300"/>
          </a:xfrm>
          <a:prstGeom prst="rect">
            <a:avLst/>
          </a:prstGeom>
        </p:spPr>
      </p:pic>
    </p:spTree>
    <p:extLst>
      <p:ext uri="{BB962C8B-B14F-4D97-AF65-F5344CB8AC3E}">
        <p14:creationId xmlns:p14="http://schemas.microsoft.com/office/powerpoint/2010/main" val="15112895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37958" y="1381222"/>
            <a:ext cx="8382000" cy="830997"/>
          </a:xfrm>
          <a:prstGeom prst="rect">
            <a:avLst/>
          </a:prstGeom>
          <a:noFill/>
          <a:ln w="9525">
            <a:noFill/>
            <a:miter lim="800000"/>
            <a:headEnd/>
            <a:tailEnd/>
          </a:ln>
        </p:spPr>
        <p:txBody>
          <a:bodyPr>
            <a:spAutoFit/>
          </a:bodyPr>
          <a:lstStyle/>
          <a:p>
            <a:pPr algn="ctr"/>
            <a:r>
              <a:rPr lang="en-US" sz="2400" b="1" dirty="0" smtClean="0">
                <a:solidFill>
                  <a:srgbClr val="F4702F"/>
                </a:solidFill>
                <a:latin typeface="Verdana"/>
                <a:cs typeface="Verdana"/>
              </a:rPr>
              <a:t>Hazardous Wastes Found in Arts</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9" name="Picture 8" descr="Macintosh HD:Users:laraa:Desktop:pics2:pic arts:IMG_0428.jpg"/>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429000" cy="4343400"/>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62475" y="2600325"/>
            <a:ext cx="4343400" cy="3257550"/>
          </a:xfrm>
          <a:prstGeom prst="rect">
            <a:avLst/>
          </a:prstGeom>
        </p:spPr>
      </p:pic>
    </p:spTree>
    <p:extLst>
      <p:ext uri="{BB962C8B-B14F-4D97-AF65-F5344CB8AC3E}">
        <p14:creationId xmlns:p14="http://schemas.microsoft.com/office/powerpoint/2010/main" val="382776551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37958" y="1381222"/>
            <a:ext cx="8382000" cy="461665"/>
          </a:xfrm>
          <a:prstGeom prst="rect">
            <a:avLst/>
          </a:prstGeom>
          <a:noFill/>
          <a:ln w="9525">
            <a:noFill/>
            <a:miter lim="800000"/>
            <a:headEnd/>
            <a:tailEnd/>
          </a:ln>
        </p:spPr>
        <p:txBody>
          <a:bodyPr>
            <a:spAutoFit/>
          </a:bodyPr>
          <a:lstStyle/>
          <a:p>
            <a:pPr algn="ctr"/>
            <a:r>
              <a:rPr lang="en-US" sz="2400" b="1" u="sng" dirty="0" smtClean="0">
                <a:latin typeface="Verdana"/>
                <a:cs typeface="Verdana"/>
              </a:rPr>
              <a:t>KUDOS!!!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981200"/>
            <a:ext cx="6096000" cy="4572000"/>
          </a:xfrm>
          <a:prstGeom prst="rect">
            <a:avLst/>
          </a:prstGeom>
        </p:spPr>
      </p:pic>
    </p:spTree>
    <p:extLst>
      <p:ext uri="{BB962C8B-B14F-4D97-AF65-F5344CB8AC3E}">
        <p14:creationId xmlns:p14="http://schemas.microsoft.com/office/powerpoint/2010/main" val="164211903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437958" y="1381222"/>
            <a:ext cx="8382000" cy="830997"/>
          </a:xfrm>
          <a:prstGeom prst="rect">
            <a:avLst/>
          </a:prstGeom>
          <a:noFill/>
          <a:ln w="9525">
            <a:noFill/>
            <a:miter lim="800000"/>
            <a:headEnd/>
            <a:tailEnd/>
          </a:ln>
        </p:spPr>
        <p:txBody>
          <a:bodyPr>
            <a:spAutoFit/>
          </a:bodyPr>
          <a:lstStyle/>
          <a:p>
            <a:pPr algn="ctr"/>
            <a:r>
              <a:rPr lang="en-US" sz="2400" b="1" dirty="0" smtClean="0">
                <a:latin typeface="Verdana"/>
                <a:cs typeface="Verdana"/>
              </a:rPr>
              <a:t>       KUDOS</a:t>
            </a:r>
          </a:p>
          <a:p>
            <a:pPr algn="ctr"/>
            <a:endParaRPr lang="en-US" sz="2400" b="1" u="sng" dirty="0" smtClean="0">
              <a:latin typeface="Verdana"/>
              <a:cs typeface="Verdana"/>
            </a:endParaRP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038" y="2143125"/>
            <a:ext cx="4953000" cy="3714750"/>
          </a:xfrm>
          <a:prstGeom prst="rect">
            <a:avLst/>
          </a:prstGeom>
        </p:spPr>
      </p:pic>
      <p:cxnSp>
        <p:nvCxnSpPr>
          <p:cNvPr id="5" name="Straight Connector 4"/>
          <p:cNvCxnSpPr/>
          <p:nvPr/>
        </p:nvCxnSpPr>
        <p:spPr>
          <a:xfrm>
            <a:off x="1371600" y="50292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71600" y="3048000"/>
            <a:ext cx="990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88908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381000" y="1143000"/>
            <a:ext cx="8382000" cy="4708981"/>
          </a:xfrm>
          <a:prstGeom prst="rect">
            <a:avLst/>
          </a:prstGeom>
          <a:noFill/>
          <a:ln w="9525">
            <a:noFill/>
            <a:miter lim="800000"/>
            <a:headEnd/>
            <a:tailEnd/>
          </a:ln>
        </p:spPr>
        <p:txBody>
          <a:bodyPr>
            <a:spAutoFit/>
          </a:bodyPr>
          <a:lstStyle/>
          <a:p>
            <a:pPr algn="ctr"/>
            <a:endParaRPr lang="en-US" sz="1200" b="1" dirty="0" smtClean="0">
              <a:latin typeface="Verdana"/>
              <a:cs typeface="Verdana"/>
            </a:endParaRPr>
          </a:p>
          <a:p>
            <a:pPr algn="ctr"/>
            <a:r>
              <a:rPr lang="en-US" sz="2400" b="1" u="sng" dirty="0" smtClean="0">
                <a:latin typeface="Verdana"/>
                <a:cs typeface="Verdana"/>
              </a:rPr>
              <a:t>Hazardous Wastes Contacts:</a:t>
            </a:r>
          </a:p>
          <a:p>
            <a:pPr algn="ctr"/>
            <a:endParaRPr lang="en-US" sz="2400" dirty="0">
              <a:latin typeface="Verdana"/>
              <a:cs typeface="Verdana"/>
            </a:endParaRPr>
          </a:p>
          <a:p>
            <a:pPr algn="ctr"/>
            <a:r>
              <a:rPr lang="en-US" sz="2000" dirty="0" smtClean="0">
                <a:latin typeface="Verdana"/>
                <a:cs typeface="Verdana"/>
              </a:rPr>
              <a:t>June Brock-Carroll </a:t>
            </a:r>
          </a:p>
          <a:p>
            <a:pPr algn="ctr"/>
            <a:r>
              <a:rPr lang="en-US" sz="2000" dirty="0" smtClean="0">
                <a:latin typeface="Verdana"/>
                <a:cs typeface="Verdana"/>
              </a:rPr>
              <a:t>Hazardous Materials Manager </a:t>
            </a:r>
          </a:p>
          <a:p>
            <a:pPr algn="ctr"/>
            <a:r>
              <a:rPr lang="en-US" sz="2000" dirty="0" smtClean="0">
                <a:latin typeface="Verdana"/>
                <a:cs typeface="Verdana"/>
                <a:hlinkClick r:id="rId3"/>
              </a:rPr>
              <a:t>juneb@clemson.edu</a:t>
            </a:r>
            <a:endParaRPr lang="en-US" sz="2000" dirty="0" smtClean="0">
              <a:latin typeface="Verdana"/>
              <a:cs typeface="Verdana"/>
            </a:endParaRPr>
          </a:p>
          <a:p>
            <a:pPr algn="ctr"/>
            <a:endParaRPr lang="en-US" sz="2000" dirty="0" smtClean="0">
              <a:latin typeface="Verdana"/>
              <a:cs typeface="Verdana"/>
            </a:endParaRPr>
          </a:p>
          <a:p>
            <a:pPr algn="ctr"/>
            <a:r>
              <a:rPr lang="en-US" sz="2000" dirty="0" smtClean="0">
                <a:latin typeface="Verdana"/>
                <a:cs typeface="Verdana"/>
              </a:rPr>
              <a:t>Logan O’Bryant</a:t>
            </a:r>
          </a:p>
          <a:p>
            <a:pPr algn="ctr"/>
            <a:r>
              <a:rPr lang="en-US" sz="2000" dirty="0" smtClean="0">
                <a:latin typeface="Verdana"/>
                <a:cs typeface="Verdana"/>
              </a:rPr>
              <a:t>Hazardous Waste Specialist</a:t>
            </a:r>
          </a:p>
          <a:p>
            <a:pPr algn="ctr"/>
            <a:r>
              <a:rPr lang="en-US" sz="2000" dirty="0" smtClean="0">
                <a:latin typeface="Verdana"/>
                <a:cs typeface="Verdana"/>
                <a:hlinkClick r:id="rId4"/>
              </a:rPr>
              <a:t>lhobrya@clemosn.edu</a:t>
            </a:r>
            <a:endParaRPr lang="en-US" sz="2000" dirty="0" smtClean="0">
              <a:latin typeface="Verdana"/>
              <a:cs typeface="Verdana"/>
            </a:endParaRPr>
          </a:p>
          <a:p>
            <a:pPr algn="ctr"/>
            <a:endParaRPr lang="en-US" sz="2000" dirty="0">
              <a:latin typeface="Verdana"/>
              <a:cs typeface="Verdana"/>
            </a:endParaRPr>
          </a:p>
          <a:p>
            <a:pPr algn="ctr"/>
            <a:r>
              <a:rPr lang="en-US" sz="2000" dirty="0" smtClean="0">
                <a:latin typeface="Verdana"/>
                <a:cs typeface="Verdana"/>
              </a:rPr>
              <a:t>Jonathan Mengering</a:t>
            </a:r>
          </a:p>
          <a:p>
            <a:pPr algn="ctr"/>
            <a:r>
              <a:rPr lang="en-US" sz="2000" dirty="0" smtClean="0">
                <a:latin typeface="Verdana"/>
                <a:cs typeface="Verdana"/>
              </a:rPr>
              <a:t>Hazardous Materials Specialist</a:t>
            </a:r>
          </a:p>
          <a:p>
            <a:pPr algn="ctr"/>
            <a:r>
              <a:rPr lang="en-US" sz="2000" dirty="0" smtClean="0">
                <a:latin typeface="Verdana"/>
                <a:cs typeface="Verdana"/>
                <a:hlinkClick r:id="rId5"/>
              </a:rPr>
              <a:t>mengeri@clemson.edu</a:t>
            </a:r>
            <a:endParaRPr lang="en-US" sz="2000" dirty="0" smtClean="0">
              <a:latin typeface="Verdana"/>
              <a:cs typeface="Verdana"/>
            </a:endParaRPr>
          </a:p>
          <a:p>
            <a:pPr algn="ctr"/>
            <a:endParaRPr lang="en-US" sz="2000" dirty="0">
              <a:latin typeface="Verdana"/>
              <a:cs typeface="Verdana"/>
            </a:endParaRPr>
          </a:p>
        </p:txBody>
      </p:sp>
      <p:pic>
        <p:nvPicPr>
          <p:cNvPr id="4" name="Picture 3" descr="wordmark_rev.png"/>
          <p:cNvPicPr>
            <a:picLocks noChangeAspect="1"/>
          </p:cNvPicPr>
          <p:nvPr/>
        </p:nvPicPr>
        <p:blipFill>
          <a:blip r:embed="rId6"/>
          <a:stretch>
            <a:fillRect/>
          </a:stretch>
        </p:blipFill>
        <p:spPr>
          <a:xfrm>
            <a:off x="304800" y="155626"/>
            <a:ext cx="2362200" cy="587426"/>
          </a:xfrm>
          <a:prstGeom prst="rect">
            <a:avLst/>
          </a:prstGeom>
        </p:spPr>
      </p:pic>
    </p:spTree>
    <p:extLst>
      <p:ext uri="{BB962C8B-B14F-4D97-AF65-F5344CB8AC3E}">
        <p14:creationId xmlns:p14="http://schemas.microsoft.com/office/powerpoint/2010/main" val="251298513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1219200"/>
            <a:ext cx="9144000" cy="5201424"/>
          </a:xfrm>
          <a:prstGeom prst="rect">
            <a:avLst/>
          </a:prstGeom>
          <a:noFill/>
          <a:ln w="9525">
            <a:noFill/>
            <a:miter lim="800000"/>
            <a:headEnd/>
            <a:tailEnd/>
          </a:ln>
        </p:spPr>
        <p:txBody>
          <a:bodyPr wrap="square">
            <a:spAutoFit/>
          </a:bodyPr>
          <a:lstStyle/>
          <a:p>
            <a:pPr eaLnBrk="0" hangingPunct="0"/>
            <a:r>
              <a:rPr lang="en-US" sz="2400" dirty="0" smtClean="0">
                <a:solidFill>
                  <a:srgbClr val="F4702F"/>
                </a:solidFill>
                <a:latin typeface="Verdana" pitchFamily="34" charset="0"/>
              </a:rPr>
              <a:t>Arts Department: with your attendance of a live training session</a:t>
            </a:r>
          </a:p>
          <a:p>
            <a:pPr eaLnBrk="0" hangingPunct="0"/>
            <a:endParaRPr lang="en-US" sz="2400" dirty="0">
              <a:solidFill>
                <a:srgbClr val="F4702F"/>
              </a:solidFill>
              <a:latin typeface="Verdana" pitchFamily="34" charset="0"/>
            </a:endParaRPr>
          </a:p>
          <a:p>
            <a:pPr marL="342900" indent="-342900" eaLnBrk="0" hangingPunct="0">
              <a:buFont typeface="Arial"/>
              <a:buChar char="•"/>
            </a:pPr>
            <a:r>
              <a:rPr lang="en-US" sz="2000" dirty="0" smtClean="0">
                <a:solidFill>
                  <a:srgbClr val="F4702F"/>
                </a:solidFill>
                <a:latin typeface="Verdana" pitchFamily="34" charset="0"/>
              </a:rPr>
              <a:t>HAZCOM (Hazard Communication)–</a:t>
            </a:r>
            <a:r>
              <a:rPr lang="en-US" sz="2000" dirty="0" smtClean="0">
                <a:latin typeface="Verdana" pitchFamily="34" charset="0"/>
              </a:rPr>
              <a:t> your responsibilities now that you have received training</a:t>
            </a:r>
          </a:p>
          <a:p>
            <a:pPr algn="ctr" eaLnBrk="0" hangingPunct="0"/>
            <a:endParaRPr lang="en-US" sz="2000" dirty="0">
              <a:latin typeface="Verdana" pitchFamily="34" charset="0"/>
            </a:endParaRPr>
          </a:p>
          <a:p>
            <a:pPr marL="342900" indent="-342900" eaLnBrk="0" hangingPunct="0">
              <a:buFont typeface="Arial"/>
              <a:buChar char="•"/>
            </a:pPr>
            <a:r>
              <a:rPr lang="en-US" sz="2000" dirty="0" smtClean="0">
                <a:solidFill>
                  <a:srgbClr val="F4702F"/>
                </a:solidFill>
                <a:latin typeface="Verdana" pitchFamily="34" charset="0"/>
              </a:rPr>
              <a:t>Exposure Routes- </a:t>
            </a:r>
            <a:r>
              <a:rPr lang="en-US" sz="2000" dirty="0" smtClean="0">
                <a:solidFill>
                  <a:srgbClr val="000000"/>
                </a:solidFill>
                <a:latin typeface="Verdana" pitchFamily="34" charset="0"/>
              </a:rPr>
              <a:t>valuable information to keep in mind</a:t>
            </a:r>
            <a:endParaRPr lang="en-US" sz="2000" dirty="0">
              <a:solidFill>
                <a:srgbClr val="000000"/>
              </a:solidFill>
              <a:latin typeface="Verdana" pitchFamily="34" charset="0"/>
            </a:endParaRPr>
          </a:p>
          <a:p>
            <a:pPr algn="ctr" eaLnBrk="0" hangingPunct="0"/>
            <a:endParaRPr lang="en-US" sz="2000" dirty="0">
              <a:latin typeface="Verdana" pitchFamily="34" charset="0"/>
            </a:endParaRPr>
          </a:p>
          <a:p>
            <a:pPr marL="342900" indent="-342900" eaLnBrk="0" hangingPunct="0">
              <a:buFont typeface="Arial"/>
              <a:buChar char="•"/>
            </a:pPr>
            <a:r>
              <a:rPr lang="en-US" sz="2000" dirty="0" smtClean="0">
                <a:solidFill>
                  <a:srgbClr val="F4702F"/>
                </a:solidFill>
                <a:latin typeface="Verdana" pitchFamily="34" charset="0"/>
              </a:rPr>
              <a:t>Hazardous Waste– </a:t>
            </a:r>
            <a:r>
              <a:rPr lang="en-US" sz="2000" dirty="0">
                <a:latin typeface="Verdana" pitchFamily="34" charset="0"/>
              </a:rPr>
              <a:t>your responsibilities now that you have received training</a:t>
            </a:r>
          </a:p>
          <a:p>
            <a:pPr algn="ctr" eaLnBrk="0" hangingPunct="0"/>
            <a:endParaRPr lang="en-US" sz="2000" dirty="0">
              <a:latin typeface="Verdana" pitchFamily="34" charset="0"/>
            </a:endParaRPr>
          </a:p>
          <a:p>
            <a:pPr algn="ctr" eaLnBrk="0" hangingPunct="0"/>
            <a:endParaRPr lang="en-US" sz="2000" dirty="0">
              <a:solidFill>
                <a:srgbClr val="F4702F"/>
              </a:solidFill>
              <a:latin typeface="Verdana" pitchFamily="34" charset="0"/>
            </a:endParaRPr>
          </a:p>
          <a:p>
            <a:pPr algn="ctr" eaLnBrk="0" hangingPunct="0"/>
            <a:endParaRPr lang="en-US" sz="2000" dirty="0" smtClean="0">
              <a:solidFill>
                <a:srgbClr val="F4702F"/>
              </a:solidFill>
              <a:latin typeface="Verdana" pitchFamily="34" charset="0"/>
            </a:endParaRPr>
          </a:p>
          <a:p>
            <a:pPr eaLnBrk="0" hangingPunct="0"/>
            <a:r>
              <a:rPr lang="en-US" sz="2000" dirty="0" smtClean="0">
                <a:solidFill>
                  <a:srgbClr val="000000"/>
                </a:solidFill>
                <a:latin typeface="Verdana" pitchFamily="34" charset="0"/>
              </a:rPr>
              <a:t>*If you did not attend a live training session, then you must complete the online trainings for</a:t>
            </a:r>
            <a:r>
              <a:rPr lang="en-US" sz="2000" dirty="0" smtClean="0">
                <a:solidFill>
                  <a:srgbClr val="F4702F"/>
                </a:solidFill>
                <a:latin typeface="Verdana" pitchFamily="34" charset="0"/>
              </a:rPr>
              <a:t> HAZCOM (Hazard Communication) and Hazardous Waste, </a:t>
            </a:r>
            <a:r>
              <a:rPr lang="en-US" sz="2000" dirty="0" smtClean="0">
                <a:solidFill>
                  <a:srgbClr val="000000"/>
                </a:solidFill>
                <a:latin typeface="Verdana" pitchFamily="34" charset="0"/>
              </a:rPr>
              <a:t>both are available on the ORS website.</a:t>
            </a:r>
            <a:endParaRPr lang="en-US" sz="2000" dirty="0">
              <a:solidFill>
                <a:srgbClr val="000000"/>
              </a:solidFill>
              <a:latin typeface="Verdana" pitchFamily="34" charset="0"/>
            </a:endParaRPr>
          </a:p>
        </p:txBody>
      </p:sp>
      <p:pic>
        <p:nvPicPr>
          <p:cNvPr id="5" name="Picture 4" descr="wordmark_rev.png"/>
          <p:cNvPicPr>
            <a:picLocks noChangeAspect="1"/>
          </p:cNvPicPr>
          <p:nvPr/>
        </p:nvPicPr>
        <p:blipFill>
          <a:blip r:embed="rId3"/>
          <a:stretch>
            <a:fillRect/>
          </a:stretch>
        </p:blipFill>
        <p:spPr>
          <a:xfrm>
            <a:off x="304800" y="155626"/>
            <a:ext cx="2362200" cy="587426"/>
          </a:xfrm>
          <a:prstGeom prst="rect">
            <a:avLst/>
          </a:prstGeom>
        </p:spPr>
      </p:pic>
    </p:spTree>
    <p:extLst>
      <p:ext uri="{BB962C8B-B14F-4D97-AF65-F5344CB8AC3E}">
        <p14:creationId xmlns:p14="http://schemas.microsoft.com/office/powerpoint/2010/main" val="21760243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descr="Screenshot 2014-02-10 10.16.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28800"/>
            <a:ext cx="7797757" cy="4831129"/>
          </a:xfrm>
          <a:prstGeom prst="rect">
            <a:avLst/>
          </a:prstGeom>
        </p:spPr>
      </p:pic>
      <p:sp>
        <p:nvSpPr>
          <p:cNvPr id="3" name="TextBox 2"/>
          <p:cNvSpPr txBox="1"/>
          <p:nvPr/>
        </p:nvSpPr>
        <p:spPr>
          <a:xfrm>
            <a:off x="304800" y="1384300"/>
            <a:ext cx="6553200" cy="461665"/>
          </a:xfrm>
          <a:prstGeom prst="rect">
            <a:avLst/>
          </a:prstGeom>
          <a:noFill/>
        </p:spPr>
        <p:txBody>
          <a:bodyPr wrap="square" rtlCol="0">
            <a:spAutoFit/>
          </a:bodyPr>
          <a:lstStyle/>
          <a:p>
            <a:r>
              <a:rPr lang="en-US" sz="2400" dirty="0" smtClean="0">
                <a:solidFill>
                  <a:srgbClr val="F4702F"/>
                </a:solidFill>
                <a:latin typeface="Verdana" pitchFamily="34" charset="0"/>
              </a:rPr>
              <a:t>Labeling Poster </a:t>
            </a:r>
            <a:endParaRPr lang="en-US" sz="2400" dirty="0"/>
          </a:p>
        </p:txBody>
      </p:sp>
    </p:spTree>
    <p:extLst>
      <p:ext uri="{BB962C8B-B14F-4D97-AF65-F5344CB8AC3E}">
        <p14:creationId xmlns:p14="http://schemas.microsoft.com/office/powerpoint/2010/main" val="1852699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048824942"/>
              </p:ext>
            </p:extLst>
          </p:nvPr>
        </p:nvGraphicFramePr>
        <p:xfrm>
          <a:off x="1600200" y="1905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4305300" y="3752334"/>
            <a:ext cx="685800" cy="369332"/>
          </a:xfrm>
          <a:prstGeom prst="rect">
            <a:avLst/>
          </a:prstGeom>
          <a:noFill/>
        </p:spPr>
        <p:txBody>
          <a:bodyPr wrap="square" rtlCol="0">
            <a:spAutoFit/>
          </a:bodyPr>
          <a:lstStyle/>
          <a:p>
            <a:r>
              <a:rPr lang="en-US" b="1" dirty="0" smtClean="0">
                <a:solidFill>
                  <a:srgbClr val="FF0000"/>
                </a:solidFill>
              </a:rPr>
              <a:t>GHS</a:t>
            </a:r>
            <a:endParaRPr lang="en-US" b="1" dirty="0">
              <a:solidFill>
                <a:srgbClr val="FF0000"/>
              </a:solidFill>
            </a:endParaRPr>
          </a:p>
        </p:txBody>
      </p:sp>
      <p:pic>
        <p:nvPicPr>
          <p:cNvPr id="10" name="Picture 9" descr="wordmark_rev.png"/>
          <p:cNvPicPr>
            <a:picLocks noChangeAspect="1"/>
          </p:cNvPicPr>
          <p:nvPr/>
        </p:nvPicPr>
        <p:blipFill>
          <a:blip r:embed="rId7"/>
          <a:stretch>
            <a:fillRect/>
          </a:stretch>
        </p:blipFill>
        <p:spPr>
          <a:xfrm>
            <a:off x="304800" y="155626"/>
            <a:ext cx="2362200" cy="587426"/>
          </a:xfrm>
          <a:prstGeom prst="rect">
            <a:avLst/>
          </a:prstGeom>
        </p:spPr>
      </p:pic>
      <p:sp>
        <p:nvSpPr>
          <p:cNvPr id="11" name="TextBox 10"/>
          <p:cNvSpPr txBox="1"/>
          <p:nvPr/>
        </p:nvSpPr>
        <p:spPr>
          <a:xfrm>
            <a:off x="2743200" y="990600"/>
            <a:ext cx="6043642" cy="523220"/>
          </a:xfrm>
          <a:prstGeom prst="rect">
            <a:avLst/>
          </a:prstGeom>
          <a:noFill/>
        </p:spPr>
        <p:txBody>
          <a:bodyPr wrap="none" rtlCol="0">
            <a:spAutoFit/>
          </a:bodyPr>
          <a:lstStyle/>
          <a:p>
            <a:r>
              <a:rPr lang="en-US" sz="2800" dirty="0" smtClean="0"/>
              <a:t>These are the Harmonized Elements</a:t>
            </a:r>
            <a:endParaRPr lang="en-US" sz="2800" dirty="0"/>
          </a:p>
        </p:txBody>
      </p:sp>
    </p:spTree>
    <p:extLst>
      <p:ext uri="{BB962C8B-B14F-4D97-AF65-F5344CB8AC3E}">
        <p14:creationId xmlns:p14="http://schemas.microsoft.com/office/powerpoint/2010/main" val="50386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dmark_rev.png"/>
          <p:cNvPicPr>
            <a:picLocks noChangeAspect="1"/>
          </p:cNvPicPr>
          <p:nvPr/>
        </p:nvPicPr>
        <p:blipFill>
          <a:blip r:embed="rId3"/>
          <a:stretch>
            <a:fillRect/>
          </a:stretch>
        </p:blipFill>
        <p:spPr>
          <a:xfrm>
            <a:off x="304800" y="155626"/>
            <a:ext cx="2362200" cy="587426"/>
          </a:xfrm>
          <a:prstGeom prst="rect">
            <a:avLst/>
          </a:prstGeom>
        </p:spPr>
      </p:pic>
      <p:sp>
        <p:nvSpPr>
          <p:cNvPr id="3" name="TextBox 2"/>
          <p:cNvSpPr txBox="1"/>
          <p:nvPr/>
        </p:nvSpPr>
        <p:spPr>
          <a:xfrm>
            <a:off x="228600" y="1219200"/>
            <a:ext cx="8763000" cy="830997"/>
          </a:xfrm>
          <a:prstGeom prst="rect">
            <a:avLst/>
          </a:prstGeom>
          <a:noFill/>
        </p:spPr>
        <p:txBody>
          <a:bodyPr wrap="square" rtlCol="0">
            <a:spAutoFit/>
          </a:bodyPr>
          <a:lstStyle/>
          <a:p>
            <a:r>
              <a:rPr lang="en-US" sz="2400" dirty="0" smtClean="0">
                <a:solidFill>
                  <a:srgbClr val="F4702F"/>
                </a:solidFill>
                <a:latin typeface="Verdana" pitchFamily="34" charset="0"/>
              </a:rPr>
              <a:t>Satellite Accumulation Area (SAA) Hazardous Waste Poster</a:t>
            </a:r>
            <a:endParaRPr lang="en-US" sz="1400" dirty="0"/>
          </a:p>
        </p:txBody>
      </p:sp>
      <p:pic>
        <p:nvPicPr>
          <p:cNvPr id="12" name="Picture 11" descr="SAA HW 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752600"/>
            <a:ext cx="3791731" cy="490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33379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28600" y="2209800"/>
            <a:ext cx="8743758" cy="2492990"/>
          </a:xfrm>
          <a:prstGeom prst="rect">
            <a:avLst/>
          </a:prstGeom>
          <a:noFill/>
          <a:ln w="9525">
            <a:noFill/>
            <a:miter lim="800000"/>
            <a:headEnd/>
            <a:tailEnd/>
          </a:ln>
        </p:spPr>
        <p:txBody>
          <a:bodyPr wrap="square">
            <a:spAutoFit/>
          </a:bodyPr>
          <a:lstStyle/>
          <a:p>
            <a:pPr algn="ctr"/>
            <a:endParaRPr lang="en-US" sz="2400" b="1" dirty="0" smtClean="0">
              <a:latin typeface="Verdana"/>
              <a:cs typeface="Verdana"/>
            </a:endParaRPr>
          </a:p>
          <a:p>
            <a:pPr algn="ctr"/>
            <a:endParaRPr lang="en-US" sz="2400" dirty="0" smtClean="0">
              <a:latin typeface="Verdana"/>
              <a:cs typeface="Verdana"/>
            </a:endParaRPr>
          </a:p>
          <a:p>
            <a:pPr algn="ctr"/>
            <a:endParaRPr lang="en-US" sz="2400" dirty="0">
              <a:latin typeface="Verdana"/>
              <a:cs typeface="Verdana"/>
            </a:endParaRPr>
          </a:p>
          <a:p>
            <a:pPr algn="ctr"/>
            <a:r>
              <a:rPr lang="en-US" sz="2400" dirty="0">
                <a:solidFill>
                  <a:schemeClr val="accent2"/>
                </a:solidFill>
                <a:latin typeface="Verdana"/>
                <a:cs typeface="Verdana"/>
              </a:rPr>
              <a:t>http://www.clemson.edu/research/safety/</a:t>
            </a:r>
          </a:p>
          <a:p>
            <a:pPr algn="ctr"/>
            <a:endParaRPr lang="en-US" sz="2000" dirty="0" smtClean="0">
              <a:latin typeface="Verdana"/>
              <a:cs typeface="Verdana"/>
            </a:endParaRPr>
          </a:p>
          <a:p>
            <a:pPr algn="ctr"/>
            <a:endParaRPr lang="en-US" sz="2000" dirty="0">
              <a:latin typeface="Verdana"/>
              <a:cs typeface="Verdana"/>
            </a:endParaRPr>
          </a:p>
          <a:p>
            <a:pPr algn="ctr"/>
            <a:r>
              <a:rPr lang="en-US" sz="2000" dirty="0" smtClean="0">
                <a:latin typeface="Verdana"/>
                <a:cs typeface="Verdana"/>
              </a:rPr>
              <a:t>Office #:  (864) 656-0341</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1219200"/>
            <a:ext cx="5149596" cy="1284118"/>
          </a:xfrm>
          <a:prstGeom prst="rect">
            <a:avLst/>
          </a:prstGeom>
        </p:spPr>
      </p:pic>
    </p:spTree>
    <p:extLst>
      <p:ext uri="{BB962C8B-B14F-4D97-AF65-F5344CB8AC3E}">
        <p14:creationId xmlns:p14="http://schemas.microsoft.com/office/powerpoint/2010/main" val="45124530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6"/>
          <p:cNvSpPr>
            <a:spLocks noChangeArrowheads="1"/>
          </p:cNvSpPr>
          <p:nvPr/>
        </p:nvSpPr>
        <p:spPr bwMode="auto">
          <a:xfrm>
            <a:off x="0" y="2133600"/>
            <a:ext cx="9144000" cy="2308324"/>
          </a:xfrm>
          <a:prstGeom prst="rect">
            <a:avLst/>
          </a:prstGeom>
          <a:noFill/>
          <a:ln w="9525">
            <a:noFill/>
            <a:miter lim="800000"/>
            <a:headEnd/>
            <a:tailEnd/>
          </a:ln>
        </p:spPr>
        <p:txBody>
          <a:bodyPr wrap="square">
            <a:spAutoFit/>
          </a:bodyPr>
          <a:lstStyle/>
          <a:p>
            <a:pPr indent="119063" eaLnBrk="0" hangingPunct="0">
              <a:buSzPct val="75000"/>
              <a:buFont typeface="Arial" pitchFamily="34" charset="0"/>
              <a:buChar char="•"/>
              <a:defRPr/>
            </a:pPr>
            <a:r>
              <a:rPr lang="en-US" b="1" dirty="0" smtClean="0">
                <a:latin typeface="Verdana" pitchFamily="34" charset="0"/>
              </a:rPr>
              <a:t>Hazard Classification</a:t>
            </a:r>
            <a:r>
              <a:rPr lang="en-US" dirty="0" smtClean="0">
                <a:latin typeface="Verdana" pitchFamily="34" charset="0"/>
              </a:rPr>
              <a:t> – definition of a hazard was changed, provide specific criteria for classification of health and physical hazards.</a:t>
            </a:r>
          </a:p>
          <a:p>
            <a:pPr indent="119063" eaLnBrk="0" hangingPunct="0">
              <a:buSzPct val="75000"/>
              <a:buFont typeface="Arial" pitchFamily="34" charset="0"/>
              <a:buChar char="•"/>
              <a:defRPr/>
            </a:pPr>
            <a:endParaRPr lang="en-US" dirty="0">
              <a:latin typeface="Verdana" pitchFamily="34" charset="0"/>
            </a:endParaRPr>
          </a:p>
          <a:p>
            <a:pPr indent="119063" eaLnBrk="0" hangingPunct="0">
              <a:buSzPct val="75000"/>
              <a:buFont typeface="Arial" pitchFamily="34" charset="0"/>
              <a:buChar char="•"/>
              <a:defRPr/>
            </a:pPr>
            <a:r>
              <a:rPr lang="en-US" b="1" dirty="0" smtClean="0">
                <a:latin typeface="Verdana" pitchFamily="34" charset="0"/>
              </a:rPr>
              <a:t>Labeling</a:t>
            </a:r>
            <a:r>
              <a:rPr lang="en-US" dirty="0" smtClean="0">
                <a:latin typeface="Verdana" pitchFamily="34" charset="0"/>
              </a:rPr>
              <a:t> – manufacturer will be required to provide a label that includes a harmonized signal word, pictogram, hazard statement, and precautionary statement.</a:t>
            </a:r>
          </a:p>
          <a:p>
            <a:pPr indent="119063" eaLnBrk="0" hangingPunct="0">
              <a:buSzPct val="75000"/>
              <a:buFont typeface="Arial" pitchFamily="34" charset="0"/>
              <a:buChar char="•"/>
              <a:defRPr/>
            </a:pPr>
            <a:endParaRPr lang="en-US" dirty="0">
              <a:latin typeface="Verdana" pitchFamily="34" charset="0"/>
            </a:endParaRPr>
          </a:p>
          <a:p>
            <a:pPr indent="119063" eaLnBrk="0" hangingPunct="0">
              <a:buSzPct val="75000"/>
              <a:buFont typeface="Arial" pitchFamily="34" charset="0"/>
              <a:buChar char="•"/>
              <a:defRPr/>
            </a:pPr>
            <a:r>
              <a:rPr lang="en-US" b="1" dirty="0" smtClean="0">
                <a:latin typeface="Verdana" pitchFamily="34" charset="0"/>
              </a:rPr>
              <a:t>Safety Data Sheets</a:t>
            </a:r>
            <a:r>
              <a:rPr lang="en-US" dirty="0" smtClean="0">
                <a:latin typeface="Verdana" pitchFamily="34" charset="0"/>
              </a:rPr>
              <a:t> – will now have a specified 16 section format.</a:t>
            </a:r>
            <a:endParaRPr lang="en-US" dirty="0">
              <a:latin typeface="Verdana" pitchFamily="34" charset="0"/>
            </a:endParaRPr>
          </a:p>
        </p:txBody>
      </p:sp>
      <p:sp>
        <p:nvSpPr>
          <p:cNvPr id="6" name="TextBox 4"/>
          <p:cNvSpPr txBox="1">
            <a:spLocks noChangeArrowheads="1"/>
          </p:cNvSpPr>
          <p:nvPr/>
        </p:nvSpPr>
        <p:spPr bwMode="auto">
          <a:xfrm>
            <a:off x="0" y="1524000"/>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What are the Major Changes?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447800"/>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Labels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5" name="Picture 4" descr="http://images.ccohs.ca/oshanswers/Proj_J_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066" y="2057400"/>
            <a:ext cx="3293534" cy="423454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0" y="1981200"/>
            <a:ext cx="5282184" cy="4939814"/>
          </a:xfrm>
          <a:prstGeom prst="rect">
            <a:avLst/>
          </a:prstGeom>
        </p:spPr>
        <p:txBody>
          <a:bodyPr wrap="square" numCol="1">
            <a:spAutoFit/>
          </a:bodyPr>
          <a:lstStyle/>
          <a:p>
            <a:pPr indent="119063" eaLnBrk="0" hangingPunct="0">
              <a:lnSpc>
                <a:spcPct val="150000"/>
              </a:lnSpc>
              <a:buSzPct val="75000"/>
              <a:buFont typeface="Arial" pitchFamily="34" charset="0"/>
              <a:buChar char="•"/>
              <a:defRPr/>
            </a:pPr>
            <a:r>
              <a:rPr lang="en-US" dirty="0" smtClean="0">
                <a:latin typeface="Verdana" pitchFamily="34" charset="0"/>
              </a:rPr>
              <a:t>Most immediate source of information  - directly on container and quick reference of hazards.</a:t>
            </a:r>
          </a:p>
          <a:p>
            <a:pPr lvl="1" indent="119063" eaLnBrk="0" hangingPunct="0">
              <a:lnSpc>
                <a:spcPct val="150000"/>
              </a:lnSpc>
              <a:buSzPct val="75000"/>
              <a:buFont typeface="Arial" pitchFamily="34" charset="0"/>
              <a:buChar char="•"/>
              <a:defRPr/>
            </a:pPr>
            <a:r>
              <a:rPr lang="en-US" b="1" dirty="0" smtClean="0">
                <a:latin typeface="Verdana" pitchFamily="34" charset="0"/>
              </a:rPr>
              <a:t>Product Identifier</a:t>
            </a:r>
          </a:p>
          <a:p>
            <a:pPr lvl="1" indent="119063" eaLnBrk="0" hangingPunct="0">
              <a:lnSpc>
                <a:spcPct val="150000"/>
              </a:lnSpc>
              <a:buSzPct val="75000"/>
              <a:buFont typeface="Arial" pitchFamily="34" charset="0"/>
              <a:buChar char="•"/>
              <a:defRPr/>
            </a:pPr>
            <a:r>
              <a:rPr lang="en-US" b="1" dirty="0" smtClean="0">
                <a:latin typeface="Verdana" pitchFamily="34" charset="0"/>
              </a:rPr>
              <a:t>Pictogram(s)</a:t>
            </a:r>
          </a:p>
          <a:p>
            <a:pPr lvl="1" indent="119063" eaLnBrk="0" hangingPunct="0">
              <a:lnSpc>
                <a:spcPct val="150000"/>
              </a:lnSpc>
              <a:buSzPct val="75000"/>
              <a:buFont typeface="Arial" pitchFamily="34" charset="0"/>
              <a:buChar char="•"/>
              <a:defRPr/>
            </a:pPr>
            <a:r>
              <a:rPr lang="en-US" b="1" dirty="0" smtClean="0">
                <a:latin typeface="Verdana" pitchFamily="34" charset="0"/>
              </a:rPr>
              <a:t>Signal Word </a:t>
            </a:r>
            <a:r>
              <a:rPr lang="en-US" dirty="0" smtClean="0">
                <a:latin typeface="Verdana" pitchFamily="34" charset="0"/>
              </a:rPr>
              <a:t>– Only one listed</a:t>
            </a:r>
          </a:p>
          <a:p>
            <a:pPr lvl="2" indent="119063" eaLnBrk="0" hangingPunct="0">
              <a:lnSpc>
                <a:spcPct val="150000"/>
              </a:lnSpc>
              <a:buSzPct val="75000"/>
              <a:buFont typeface="Arial" pitchFamily="34" charset="0"/>
              <a:buChar char="•"/>
              <a:defRPr/>
            </a:pPr>
            <a:r>
              <a:rPr lang="en-US" b="1" dirty="0" smtClean="0">
                <a:solidFill>
                  <a:srgbClr val="FF0000"/>
                </a:solidFill>
                <a:latin typeface="Verdana" pitchFamily="34" charset="0"/>
              </a:rPr>
              <a:t>Danger – Highest Hazard </a:t>
            </a:r>
          </a:p>
          <a:p>
            <a:pPr lvl="2" indent="119063" eaLnBrk="0" hangingPunct="0">
              <a:lnSpc>
                <a:spcPct val="150000"/>
              </a:lnSpc>
              <a:buSzPct val="75000"/>
              <a:buFont typeface="Arial" pitchFamily="34" charset="0"/>
              <a:buChar char="•"/>
              <a:defRPr/>
            </a:pPr>
            <a:r>
              <a:rPr lang="en-US" b="1" dirty="0" smtClean="0">
                <a:solidFill>
                  <a:srgbClr val="0070C0"/>
                </a:solidFill>
                <a:latin typeface="Verdana" pitchFamily="34" charset="0"/>
              </a:rPr>
              <a:t>Warning – Lower Hazard</a:t>
            </a:r>
          </a:p>
          <a:p>
            <a:pPr lvl="1" indent="119063" eaLnBrk="0" hangingPunct="0">
              <a:lnSpc>
                <a:spcPct val="150000"/>
              </a:lnSpc>
              <a:buSzPct val="75000"/>
              <a:buFont typeface="Arial" pitchFamily="34" charset="0"/>
              <a:buChar char="•"/>
              <a:defRPr/>
            </a:pPr>
            <a:r>
              <a:rPr lang="en-US" b="1" dirty="0" smtClean="0">
                <a:latin typeface="Verdana" pitchFamily="34" charset="0"/>
              </a:rPr>
              <a:t>Hazard Statement</a:t>
            </a:r>
          </a:p>
          <a:p>
            <a:pPr lvl="1" indent="119063" eaLnBrk="0" hangingPunct="0">
              <a:lnSpc>
                <a:spcPct val="150000"/>
              </a:lnSpc>
              <a:buSzPct val="75000"/>
              <a:buFont typeface="Arial" pitchFamily="34" charset="0"/>
              <a:buChar char="•"/>
              <a:defRPr/>
            </a:pPr>
            <a:r>
              <a:rPr lang="en-US" b="1" dirty="0" smtClean="0">
                <a:latin typeface="Verdana" pitchFamily="34" charset="0"/>
              </a:rPr>
              <a:t>Precautionary Statement</a:t>
            </a:r>
          </a:p>
          <a:p>
            <a:pPr lvl="1" indent="119063" eaLnBrk="0" hangingPunct="0">
              <a:lnSpc>
                <a:spcPct val="150000"/>
              </a:lnSpc>
              <a:buSzPct val="75000"/>
              <a:buFont typeface="Arial" pitchFamily="34" charset="0"/>
              <a:buChar char="•"/>
              <a:defRPr/>
            </a:pPr>
            <a:r>
              <a:rPr lang="en-US" b="1" dirty="0" smtClean="0">
                <a:latin typeface="Verdana" pitchFamily="34" charset="0"/>
              </a:rPr>
              <a:t>Supplier Information</a:t>
            </a:r>
            <a:endParaRPr lang="en-US" b="1" dirty="0">
              <a:latin typeface="Verdana" pitchFamily="34" charset="0"/>
            </a:endParaRPr>
          </a:p>
          <a:p>
            <a:pPr eaLnBrk="0" hangingPunct="0">
              <a:buSzPct val="75000"/>
              <a:defRPr/>
            </a:pPr>
            <a:endParaRPr lang="en-US" dirty="0">
              <a:latin typeface="Verdana" pitchFamily="34" charset="0"/>
            </a:endParaRPr>
          </a:p>
        </p:txBody>
      </p:sp>
    </p:spTree>
    <p:extLst>
      <p:ext uri="{BB962C8B-B14F-4D97-AF65-F5344CB8AC3E}">
        <p14:creationId xmlns:p14="http://schemas.microsoft.com/office/powerpoint/2010/main" val="142909823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0" y="1290119"/>
            <a:ext cx="9144000" cy="461665"/>
          </a:xfrm>
          <a:prstGeom prst="rect">
            <a:avLst/>
          </a:prstGeom>
          <a:noFill/>
          <a:ln w="9525">
            <a:noFill/>
            <a:miter lim="800000"/>
            <a:headEnd/>
            <a:tailEnd/>
          </a:ln>
        </p:spPr>
        <p:txBody>
          <a:bodyPr wrap="square">
            <a:spAutoFit/>
          </a:bodyPr>
          <a:lstStyle/>
          <a:p>
            <a:r>
              <a:rPr lang="en-US" sz="2400" dirty="0" smtClean="0">
                <a:solidFill>
                  <a:srgbClr val="F4702F"/>
                </a:solidFill>
                <a:latin typeface="Verdana" pitchFamily="34" charset="0"/>
              </a:rPr>
              <a:t>Pictograms</a:t>
            </a:r>
          </a:p>
        </p:txBody>
      </p:sp>
      <p:pic>
        <p:nvPicPr>
          <p:cNvPr id="4" name="Picture 3" descr="wordmark_rev.png"/>
          <p:cNvPicPr>
            <a:picLocks noChangeAspect="1"/>
          </p:cNvPicPr>
          <p:nvPr/>
        </p:nvPicPr>
        <p:blipFill>
          <a:blip r:embed="rId3"/>
          <a:stretch>
            <a:fillRect/>
          </a:stretch>
        </p:blipFill>
        <p:spPr>
          <a:xfrm>
            <a:off x="304800" y="155626"/>
            <a:ext cx="2362200" cy="58742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743052"/>
            <a:ext cx="4648200" cy="5962548"/>
          </a:xfrm>
          <a:prstGeom prst="rect">
            <a:avLst/>
          </a:prstGeom>
        </p:spPr>
      </p:pic>
      <p:sp>
        <p:nvSpPr>
          <p:cNvPr id="3" name="TextBox 2"/>
          <p:cNvSpPr txBox="1"/>
          <p:nvPr/>
        </p:nvSpPr>
        <p:spPr>
          <a:xfrm>
            <a:off x="611595" y="2985662"/>
            <a:ext cx="3114955"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Found on labels</a:t>
            </a:r>
          </a:p>
          <a:p>
            <a:pPr marL="285750" indent="-285750">
              <a:buFont typeface="Arial" panose="020B0604020202020204" pitchFamily="34" charset="0"/>
              <a:buChar char="•"/>
            </a:pPr>
            <a:r>
              <a:rPr lang="en-US" dirty="0" smtClean="0"/>
              <a:t>Found on SDSs</a:t>
            </a:r>
          </a:p>
          <a:p>
            <a:pPr marL="285750" indent="-285750">
              <a:buFont typeface="Arial" panose="020B0604020202020204" pitchFamily="34" charset="0"/>
              <a:buChar char="•"/>
            </a:pPr>
            <a:r>
              <a:rPr lang="en-US" dirty="0" smtClean="0"/>
              <a:t>Based on specific criteria</a:t>
            </a:r>
          </a:p>
          <a:p>
            <a:pPr marL="285750" indent="-285750">
              <a:buFont typeface="Arial" panose="020B0604020202020204" pitchFamily="34" charset="0"/>
              <a:buChar char="•"/>
            </a:pPr>
            <a:r>
              <a:rPr lang="en-US" dirty="0" smtClean="0"/>
              <a:t>Identifies specific hazards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3404173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302&quot;/&gt;&lt;/object&gt;&lt;object type=&quot;3&quot; unique_id=&quot;10004&quot;&gt;&lt;property id=&quot;20148&quot; value=&quot;5&quot;/&gt;&lt;property id=&quot;20300&quot; value=&quot;Slide 2&quot;/&gt;&lt;property id=&quot;20307&quot; value=&quot;300&quot;/&gt;&lt;/object&gt;&lt;object type=&quot;3&quot; unique_id=&quot;10005&quot;&gt;&lt;property id=&quot;20148&quot; value=&quot;5&quot;/&gt;&lt;property id=&quot;20300&quot; value=&quot;Slide 3&quot;/&gt;&lt;property id=&quot;20307&quot; value=&quot;301&quot;/&gt;&lt;/object&gt;&lt;/object&gt;&lt;object type=&quot;8&quot; unique_id=&quot;10010&quot;&gt;&lt;/object&gt;&lt;/object&gt;&lt;/database&gt;"/>
  <p:tag name="MMPROD_NEXTUNIQUEID" val="10009"/>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15265</TotalTime>
  <Words>3202</Words>
  <Application>Microsoft Office PowerPoint</Application>
  <PresentationFormat>On-screen Show (4:3)</PresentationFormat>
  <Paragraphs>1245</Paragraphs>
  <Slides>61</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ＭＳ Ｐゴシック</vt:lpstr>
      <vt:lpstr>Arial</vt:lpstr>
      <vt:lpstr>Calibri</vt:lpstr>
      <vt:lpstr>Times New Roman</vt:lpstr>
      <vt:lpstr>Verdana</vt:lpstr>
      <vt:lpstr>Wingdings</vt:lpstr>
      <vt:lpstr>Wingdings 3</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Routes of Exposure</vt:lpstr>
      <vt:lpstr>Terms</vt:lpstr>
      <vt:lpstr>PowerPoint Presentation</vt:lpstr>
      <vt:lpstr>Terms</vt:lpstr>
      <vt:lpstr>Part Per Million (PPM)</vt:lpstr>
      <vt:lpstr>PowerPoint Presentation</vt:lpstr>
      <vt:lpstr>PowerPoint Presentation</vt:lpstr>
      <vt:lpstr>PowerPoint Presentation</vt:lpstr>
      <vt:lpstr>PowerPoint Presentation</vt:lpstr>
      <vt:lpstr>PowerPoint Presentation</vt:lpstr>
      <vt:lpstr>Other Hazards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Affairs Plan</dc:title>
  <dc:creator>Student Affairs</dc:creator>
  <cp:lastModifiedBy>Anne Marie Kogut</cp:lastModifiedBy>
  <cp:revision>266</cp:revision>
  <cp:lastPrinted>2013-11-06T21:00:09Z</cp:lastPrinted>
  <dcterms:created xsi:type="dcterms:W3CDTF">2011-11-14T16:54:31Z</dcterms:created>
  <dcterms:modified xsi:type="dcterms:W3CDTF">2018-09-07T15:26:25Z</dcterms:modified>
</cp:coreProperties>
</file>